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8" r:id="rId15"/>
    <p:sldId id="269" r:id="rId16"/>
    <p:sldId id="270" r:id="rId17"/>
    <p:sldId id="271" r:id="rId18"/>
    <p:sldId id="272" r:id="rId19"/>
    <p:sldId id="273" r:id="rId20"/>
    <p:sldId id="274" r:id="rId21"/>
    <p:sldId id="275" r:id="rId22"/>
    <p:sldId id="276" r:id="rId23"/>
    <p:sldId id="277" r:id="rId24"/>
  </p:sldIdLst>
  <p:sldSz cx="9144000" cy="5143500" type="screen16x9"/>
  <p:notesSz cx="6858000" cy="9144000"/>
  <p:embeddedFontLst>
    <p:embeddedFont>
      <p:font typeface="Montserrat" pitchFamily="2" charset="77"/>
      <p:regular r:id="rId26"/>
      <p:bold r:id="rId27"/>
      <p:italic r:id="rId28"/>
      <p:boldItalic r:id="rId29"/>
    </p:embeddedFont>
    <p:embeddedFont>
      <p:font typeface="Montserrat Medium" pitchFamily="2" charset="77"/>
      <p:regular r:id="rId30"/>
      <p:bold r:id="rId31"/>
      <p:italic r:id="rId32"/>
      <p:boldItalic r:id="rId33"/>
    </p:embeddedFont>
    <p:embeddedFont>
      <p:font typeface="Raleway Black" pitchFamily="2" charset="77"/>
      <p:regular r:id="rId34"/>
      <p:bold r:id="rId35"/>
      <p:italic r:id="rId36"/>
      <p:boldItalic r:id="rId37"/>
    </p:embeddedFont>
    <p:embeddedFont>
      <p:font typeface="Roboto" panose="02000000000000000000" pitchFamily="2" charset="0"/>
      <p:regular r:id="rId38"/>
      <p:bold r:id="rId39"/>
      <p:italic r:id="rId40"/>
      <p:boldItalic r:id="rId41"/>
    </p:embeddedFont>
    <p:embeddedFont>
      <p:font typeface="Suez One" pitchFamily="2" charset="-79"/>
      <p:regular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678"/>
  </p:normalViewPr>
  <p:slideViewPr>
    <p:cSldViewPr snapToGrid="0" snapToObjects="1">
      <p:cViewPr varScale="1">
        <p:scale>
          <a:sx n="157" d="100"/>
          <a:sy n="157" d="100"/>
        </p:scale>
        <p:origin x="424"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ff8d89a46f_1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ff8d89a46f_1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da2c21ba7b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da2c21ba7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da55815dd2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da55815dd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dad1ca6e2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dad1ca6e2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dad1ca6e24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dad1ca6e24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dad1ca6e2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dad1ca6e2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da55815dd2_2_13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da55815dd2_2_1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0c85bfd5b9_3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0c85bfd5b9_3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da55815dd2_6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da55815dd2_6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da55815dd2_6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2da55815dd2_6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da55815dd2_2_1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da55815dd2_2_1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da55815dd2_6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da55815dd2_6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0c85bfd5b9_4_1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0c85bfd5b9_4_1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da55815dd2_8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2da55815dd2_8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0f774c2156_1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0f774c2156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da55815dd2_2_1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da55815dd2_2_1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da55815dd2_2_13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da55815dd2_2_1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da55815dd2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da55815dd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ff8d89a46f_1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ff8d89a46f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0f774c2156_1_3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0f774c2156_1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da55815dd2_2_1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da55815dd2_2_1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50"/>
        <p:cNvGrpSpPr/>
        <p:nvPr/>
      </p:nvGrpSpPr>
      <p:grpSpPr>
        <a:xfrm>
          <a:off x="0" y="0"/>
          <a:ext cx="0" cy="0"/>
          <a:chOff x="0" y="0"/>
          <a:chExt cx="0" cy="0"/>
        </a:xfrm>
      </p:grpSpPr>
      <p:sp>
        <p:nvSpPr>
          <p:cNvPr id="51" name="Google Shape;51;p13"/>
          <p:cNvSpPr/>
          <p:nvPr/>
        </p:nvSpPr>
        <p:spPr>
          <a:xfrm>
            <a:off x="0" y="4249325"/>
            <a:ext cx="9144000" cy="894300"/>
          </a:xfrm>
          <a:prstGeom prst="rect">
            <a:avLst/>
          </a:prstGeom>
          <a:solidFill>
            <a:srgbClr val="000000">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 name="Google Shape;52;p13"/>
          <p:cNvPicPr preferRelativeResize="0"/>
          <p:nvPr/>
        </p:nvPicPr>
        <p:blipFill>
          <a:blip r:embed="rId2">
            <a:alphaModFix amt="14000"/>
          </a:blip>
          <a:stretch>
            <a:fillRect/>
          </a:stretch>
        </p:blipFill>
        <p:spPr>
          <a:xfrm flipH="1">
            <a:off x="0" y="0"/>
            <a:ext cx="9144000" cy="5143500"/>
          </a:xfrm>
          <a:prstGeom prst="rect">
            <a:avLst/>
          </a:prstGeom>
          <a:noFill/>
          <a:ln>
            <a:noFill/>
          </a:ln>
        </p:spPr>
      </p:pic>
      <p:sp>
        <p:nvSpPr>
          <p:cNvPr id="53" name="Google Shape;53;p13"/>
          <p:cNvSpPr txBox="1">
            <a:spLocks noGrp="1"/>
          </p:cNvSpPr>
          <p:nvPr>
            <p:ph type="title"/>
          </p:nvPr>
        </p:nvSpPr>
        <p:spPr>
          <a:xfrm>
            <a:off x="717700" y="1497500"/>
            <a:ext cx="5196000" cy="825900"/>
          </a:xfrm>
          <a:prstGeom prst="rect">
            <a:avLst/>
          </a:prstGeom>
        </p:spPr>
        <p:txBody>
          <a:bodyPr spcFirstLastPara="1" wrap="square" lIns="91425" tIns="91425" rIns="91425" bIns="91425" anchor="b" anchorCtr="0">
            <a:normAutofit/>
          </a:bodyPr>
          <a:lstStyle>
            <a:lvl1pPr lvl="0"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54" name="Google Shape;54;p13"/>
          <p:cNvSpPr txBox="1">
            <a:spLocks noGrp="1"/>
          </p:cNvSpPr>
          <p:nvPr>
            <p:ph type="subTitle" idx="1"/>
          </p:nvPr>
        </p:nvSpPr>
        <p:spPr>
          <a:xfrm>
            <a:off x="717750" y="2410900"/>
            <a:ext cx="5196000" cy="1235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2">
  <p:cSld name="CUSTOM_11_1">
    <p:spTree>
      <p:nvGrpSpPr>
        <p:cNvPr id="1" name="Shape 55"/>
        <p:cNvGrpSpPr/>
        <p:nvPr/>
      </p:nvGrpSpPr>
      <p:grpSpPr>
        <a:xfrm>
          <a:off x="0" y="0"/>
          <a:ext cx="0" cy="0"/>
          <a:chOff x="0" y="0"/>
          <a:chExt cx="0" cy="0"/>
        </a:xfrm>
      </p:grpSpPr>
      <p:sp>
        <p:nvSpPr>
          <p:cNvPr id="56" name="Google Shape;56;p14"/>
          <p:cNvSpPr txBox="1">
            <a:spLocks noGrp="1"/>
          </p:cNvSpPr>
          <p:nvPr>
            <p:ph type="title"/>
          </p:nvPr>
        </p:nvSpPr>
        <p:spPr>
          <a:xfrm>
            <a:off x="717700" y="541025"/>
            <a:ext cx="7708500" cy="5298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7" name="Google Shape;57;p14"/>
          <p:cNvSpPr txBox="1">
            <a:spLocks noGrp="1"/>
          </p:cNvSpPr>
          <p:nvPr>
            <p:ph type="subTitle" idx="1"/>
          </p:nvPr>
        </p:nvSpPr>
        <p:spPr>
          <a:xfrm>
            <a:off x="2085000" y="2929925"/>
            <a:ext cx="4169700" cy="3708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8" name="Google Shape;58;p14"/>
          <p:cNvSpPr txBox="1">
            <a:spLocks noGrp="1"/>
          </p:cNvSpPr>
          <p:nvPr>
            <p:ph type="subTitle" idx="2"/>
          </p:nvPr>
        </p:nvSpPr>
        <p:spPr>
          <a:xfrm>
            <a:off x="2085000" y="1859900"/>
            <a:ext cx="4169700" cy="3708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9" name="Google Shape;59;p14"/>
          <p:cNvSpPr txBox="1">
            <a:spLocks noGrp="1"/>
          </p:cNvSpPr>
          <p:nvPr>
            <p:ph type="subTitle" idx="3"/>
          </p:nvPr>
        </p:nvSpPr>
        <p:spPr>
          <a:xfrm>
            <a:off x="2084974" y="1421675"/>
            <a:ext cx="4169700" cy="370800"/>
          </a:xfrm>
          <a:prstGeom prst="rect">
            <a:avLst/>
          </a:prstGeom>
        </p:spPr>
        <p:txBody>
          <a:bodyPr spcFirstLastPara="1" wrap="square" lIns="91425" tIns="0" rIns="91425" bIns="91425" anchor="t" anchorCtr="0">
            <a:normAutofit/>
          </a:bodyPr>
          <a:lstStyle>
            <a:lvl1pPr lvl="0" rtl="0">
              <a:lnSpc>
                <a:spcPct val="100000"/>
              </a:lnSpc>
              <a:spcBef>
                <a:spcPts val="0"/>
              </a:spcBef>
              <a:spcAft>
                <a:spcPts val="0"/>
              </a:spcAft>
              <a:buClr>
                <a:schemeClr val="dk2"/>
              </a:buClr>
              <a:buSzPts val="2200"/>
              <a:buFont typeface="Suez One"/>
              <a:buNone/>
              <a:defRPr sz="2200">
                <a:latin typeface="Suez One"/>
                <a:ea typeface="Suez One"/>
                <a:cs typeface="Suez One"/>
                <a:sym typeface="Suez One"/>
              </a:defRPr>
            </a:lvl1pPr>
            <a:lvl2pPr lvl="1"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2pPr>
            <a:lvl3pPr lvl="2"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3pPr>
            <a:lvl4pPr lvl="3"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4pPr>
            <a:lvl5pPr lvl="4"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5pPr>
            <a:lvl6pPr lvl="5"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6pPr>
            <a:lvl7pPr lvl="6"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7pPr>
            <a:lvl8pPr lvl="7"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8pPr>
            <a:lvl9pPr lvl="8"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9pPr>
          </a:lstStyle>
          <a:p>
            <a:endParaRPr/>
          </a:p>
        </p:txBody>
      </p:sp>
      <p:sp>
        <p:nvSpPr>
          <p:cNvPr id="60" name="Google Shape;60;p14"/>
          <p:cNvSpPr txBox="1">
            <a:spLocks noGrp="1"/>
          </p:cNvSpPr>
          <p:nvPr>
            <p:ph type="subTitle" idx="4"/>
          </p:nvPr>
        </p:nvSpPr>
        <p:spPr>
          <a:xfrm>
            <a:off x="2084974" y="2491725"/>
            <a:ext cx="4169700" cy="370800"/>
          </a:xfrm>
          <a:prstGeom prst="rect">
            <a:avLst/>
          </a:prstGeom>
        </p:spPr>
        <p:txBody>
          <a:bodyPr spcFirstLastPara="1" wrap="square" lIns="91425" tIns="0" rIns="91425" bIns="91425" anchor="t" anchorCtr="0">
            <a:normAutofit/>
          </a:bodyPr>
          <a:lstStyle>
            <a:lvl1pPr lvl="0" rtl="0">
              <a:lnSpc>
                <a:spcPct val="100000"/>
              </a:lnSpc>
              <a:spcBef>
                <a:spcPts val="0"/>
              </a:spcBef>
              <a:spcAft>
                <a:spcPts val="0"/>
              </a:spcAft>
              <a:buClr>
                <a:schemeClr val="dk2"/>
              </a:buClr>
              <a:buSzPts val="2200"/>
              <a:buFont typeface="Suez One"/>
              <a:buNone/>
              <a:defRPr sz="2200">
                <a:latin typeface="Suez One"/>
                <a:ea typeface="Suez One"/>
                <a:cs typeface="Suez One"/>
                <a:sym typeface="Suez One"/>
              </a:defRPr>
            </a:lvl1pPr>
            <a:lvl2pPr lvl="1"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2pPr>
            <a:lvl3pPr lvl="2"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3pPr>
            <a:lvl4pPr lvl="3"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4pPr>
            <a:lvl5pPr lvl="4"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5pPr>
            <a:lvl6pPr lvl="5"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6pPr>
            <a:lvl7pPr lvl="6"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7pPr>
            <a:lvl8pPr lvl="7"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8pPr>
            <a:lvl9pPr lvl="8"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9pPr>
          </a:lstStyle>
          <a:p>
            <a:endParaRPr/>
          </a:p>
        </p:txBody>
      </p:sp>
      <p:sp>
        <p:nvSpPr>
          <p:cNvPr id="61" name="Google Shape;61;p14"/>
          <p:cNvSpPr txBox="1">
            <a:spLocks noGrp="1"/>
          </p:cNvSpPr>
          <p:nvPr>
            <p:ph type="subTitle" idx="5"/>
          </p:nvPr>
        </p:nvSpPr>
        <p:spPr>
          <a:xfrm>
            <a:off x="2085000" y="3999950"/>
            <a:ext cx="4169700" cy="3708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2" name="Google Shape;62;p14"/>
          <p:cNvSpPr txBox="1">
            <a:spLocks noGrp="1"/>
          </p:cNvSpPr>
          <p:nvPr>
            <p:ph type="subTitle" idx="6"/>
          </p:nvPr>
        </p:nvSpPr>
        <p:spPr>
          <a:xfrm flipH="1">
            <a:off x="2084826" y="3561775"/>
            <a:ext cx="4169700" cy="370800"/>
          </a:xfrm>
          <a:prstGeom prst="rect">
            <a:avLst/>
          </a:prstGeom>
        </p:spPr>
        <p:txBody>
          <a:bodyPr spcFirstLastPara="1" wrap="square" lIns="91425" tIns="0" rIns="91425" bIns="91425" anchor="t" anchorCtr="0">
            <a:normAutofit/>
          </a:bodyPr>
          <a:lstStyle>
            <a:lvl1pPr lvl="0" rtl="0">
              <a:lnSpc>
                <a:spcPct val="100000"/>
              </a:lnSpc>
              <a:spcBef>
                <a:spcPts val="0"/>
              </a:spcBef>
              <a:spcAft>
                <a:spcPts val="0"/>
              </a:spcAft>
              <a:buClr>
                <a:schemeClr val="dk2"/>
              </a:buClr>
              <a:buSzPts val="2200"/>
              <a:buFont typeface="Suez One"/>
              <a:buNone/>
              <a:defRPr sz="2200">
                <a:latin typeface="Suez One"/>
                <a:ea typeface="Suez One"/>
                <a:cs typeface="Suez One"/>
                <a:sym typeface="Suez One"/>
              </a:defRPr>
            </a:lvl1pPr>
            <a:lvl2pPr lvl="1"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2pPr>
            <a:lvl3pPr lvl="2"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3pPr>
            <a:lvl4pPr lvl="3"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4pPr>
            <a:lvl5pPr lvl="4"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5pPr>
            <a:lvl6pPr lvl="5"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6pPr>
            <a:lvl7pPr lvl="6"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7pPr>
            <a:lvl8pPr lvl="7"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8pPr>
            <a:lvl9pPr lvl="8"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9pPr>
          </a:lstStyle>
          <a:p>
            <a:endParaRPr/>
          </a:p>
        </p:txBody>
      </p:sp>
      <p:sp>
        <p:nvSpPr>
          <p:cNvPr id="63" name="Google Shape;63;p14"/>
          <p:cNvSpPr/>
          <p:nvPr/>
        </p:nvSpPr>
        <p:spPr>
          <a:xfrm rot="-1066182">
            <a:off x="7836529" y="-1026708"/>
            <a:ext cx="1856112" cy="1351613"/>
          </a:xfrm>
          <a:custGeom>
            <a:avLst/>
            <a:gdLst/>
            <a:ahLst/>
            <a:cxnLst/>
            <a:rect l="l" t="t" r="r" b="b"/>
            <a:pathLst>
              <a:path w="27369" h="19930" extrusionOk="0">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4"/>
          <p:cNvSpPr/>
          <p:nvPr/>
        </p:nvSpPr>
        <p:spPr>
          <a:xfrm rot="-1066182">
            <a:off x="7666412" y="-888940"/>
            <a:ext cx="1764354" cy="1603083"/>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p:cNvSpPr/>
          <p:nvPr/>
        </p:nvSpPr>
        <p:spPr>
          <a:xfrm rot="-1066182">
            <a:off x="7428763" y="-993047"/>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4"/>
          <p:cNvSpPr/>
          <p:nvPr/>
        </p:nvSpPr>
        <p:spPr>
          <a:xfrm rot="-1066182">
            <a:off x="7174553" y="-267866"/>
            <a:ext cx="912492" cy="747490"/>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4"/>
          <p:cNvSpPr/>
          <p:nvPr/>
        </p:nvSpPr>
        <p:spPr>
          <a:xfrm rot="-1066182">
            <a:off x="8208919" y="394961"/>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4"/>
          <p:cNvSpPr/>
          <p:nvPr/>
        </p:nvSpPr>
        <p:spPr>
          <a:xfrm rot="-1066182">
            <a:off x="6771941" y="-1040003"/>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4"/>
          <p:cNvSpPr/>
          <p:nvPr/>
        </p:nvSpPr>
        <p:spPr>
          <a:xfrm>
            <a:off x="8096112" y="-372528"/>
            <a:ext cx="1613378" cy="1468724"/>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4"/>
          <p:cNvSpPr/>
          <p:nvPr/>
        </p:nvSpPr>
        <p:spPr>
          <a:xfrm>
            <a:off x="7971221" y="868916"/>
            <a:ext cx="1764340" cy="1603070"/>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4"/>
          <p:cNvSpPr/>
          <p:nvPr/>
        </p:nvSpPr>
        <p:spPr>
          <a:xfrm>
            <a:off x="8156575" y="2017472"/>
            <a:ext cx="1578859" cy="1034382"/>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 name="Google Shape;72;p14"/>
          <p:cNvGrpSpPr/>
          <p:nvPr/>
        </p:nvGrpSpPr>
        <p:grpSpPr>
          <a:xfrm>
            <a:off x="8050724" y="3243932"/>
            <a:ext cx="1856085" cy="1983164"/>
            <a:chOff x="8050724" y="3243932"/>
            <a:chExt cx="1856085" cy="1983164"/>
          </a:xfrm>
        </p:grpSpPr>
        <p:sp>
          <p:nvSpPr>
            <p:cNvPr id="73" name="Google Shape;73;p14"/>
            <p:cNvSpPr/>
            <p:nvPr/>
          </p:nvSpPr>
          <p:spPr>
            <a:xfrm>
              <a:off x="8050724" y="3435146"/>
              <a:ext cx="1856085" cy="1791950"/>
            </a:xfrm>
            <a:custGeom>
              <a:avLst/>
              <a:gdLst/>
              <a:ahLst/>
              <a:cxnLst/>
              <a:rect l="l" t="t" r="r" b="b"/>
              <a:pathLst>
                <a:path w="12752" h="12312" extrusionOk="0">
                  <a:moveTo>
                    <a:pt x="9251" y="8633"/>
                  </a:moveTo>
                  <a:cubicBezTo>
                    <a:pt x="9299" y="7990"/>
                    <a:pt x="8918" y="6323"/>
                    <a:pt x="9704" y="6395"/>
                  </a:cubicBezTo>
                  <a:cubicBezTo>
                    <a:pt x="11692" y="6573"/>
                    <a:pt x="11871" y="5430"/>
                    <a:pt x="11871" y="5430"/>
                  </a:cubicBezTo>
                  <a:cubicBezTo>
                    <a:pt x="11621" y="3597"/>
                    <a:pt x="12752" y="1870"/>
                    <a:pt x="6954" y="1561"/>
                  </a:cubicBezTo>
                  <a:cubicBezTo>
                    <a:pt x="8144" y="1989"/>
                    <a:pt x="9597" y="3001"/>
                    <a:pt x="7823" y="3168"/>
                  </a:cubicBezTo>
                  <a:cubicBezTo>
                    <a:pt x="4727" y="3394"/>
                    <a:pt x="3560" y="953"/>
                    <a:pt x="3239" y="1"/>
                  </a:cubicBezTo>
                  <a:cubicBezTo>
                    <a:pt x="2751" y="1251"/>
                    <a:pt x="2739" y="4263"/>
                    <a:pt x="4608" y="4918"/>
                  </a:cubicBezTo>
                  <a:cubicBezTo>
                    <a:pt x="4668" y="5192"/>
                    <a:pt x="3215" y="5013"/>
                    <a:pt x="2584" y="4418"/>
                  </a:cubicBezTo>
                  <a:cubicBezTo>
                    <a:pt x="3608" y="5204"/>
                    <a:pt x="3060" y="5906"/>
                    <a:pt x="3906" y="5859"/>
                  </a:cubicBezTo>
                  <a:cubicBezTo>
                    <a:pt x="2417" y="6025"/>
                    <a:pt x="1155" y="6252"/>
                    <a:pt x="0" y="4418"/>
                  </a:cubicBezTo>
                  <a:cubicBezTo>
                    <a:pt x="536" y="5811"/>
                    <a:pt x="215" y="8240"/>
                    <a:pt x="5691" y="9835"/>
                  </a:cubicBezTo>
                  <a:cubicBezTo>
                    <a:pt x="5691" y="9835"/>
                    <a:pt x="4179" y="10919"/>
                    <a:pt x="1512" y="9181"/>
                  </a:cubicBezTo>
                  <a:cubicBezTo>
                    <a:pt x="2274" y="10085"/>
                    <a:pt x="2227" y="11252"/>
                    <a:pt x="4191" y="11788"/>
                  </a:cubicBezTo>
                  <a:cubicBezTo>
                    <a:pt x="6156" y="12312"/>
                    <a:pt x="6692" y="12098"/>
                    <a:pt x="8394" y="11228"/>
                  </a:cubicBezTo>
                  <a:cubicBezTo>
                    <a:pt x="8930" y="10955"/>
                    <a:pt x="9168" y="9895"/>
                    <a:pt x="9251" y="863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4"/>
            <p:cNvSpPr/>
            <p:nvPr/>
          </p:nvSpPr>
          <p:spPr>
            <a:xfrm>
              <a:off x="8258716" y="3778338"/>
              <a:ext cx="1568474" cy="1350075"/>
            </a:xfrm>
            <a:custGeom>
              <a:avLst/>
              <a:gdLst/>
              <a:ahLst/>
              <a:cxnLst/>
              <a:rect l="l" t="t" r="r" b="b"/>
              <a:pathLst>
                <a:path w="10776" h="9276" extrusionOk="0">
                  <a:moveTo>
                    <a:pt x="8084" y="3679"/>
                  </a:moveTo>
                  <a:cubicBezTo>
                    <a:pt x="9370" y="3786"/>
                    <a:pt x="10775" y="1310"/>
                    <a:pt x="6715" y="1096"/>
                  </a:cubicBezTo>
                  <a:cubicBezTo>
                    <a:pt x="7549" y="1393"/>
                    <a:pt x="8561" y="2108"/>
                    <a:pt x="7334" y="2215"/>
                  </a:cubicBezTo>
                  <a:cubicBezTo>
                    <a:pt x="5155" y="2370"/>
                    <a:pt x="4346" y="667"/>
                    <a:pt x="4120" y="0"/>
                  </a:cubicBezTo>
                  <a:cubicBezTo>
                    <a:pt x="3774" y="881"/>
                    <a:pt x="3655" y="2239"/>
                    <a:pt x="4465" y="2513"/>
                  </a:cubicBezTo>
                  <a:cubicBezTo>
                    <a:pt x="3155" y="2655"/>
                    <a:pt x="3512" y="1762"/>
                    <a:pt x="3167" y="1655"/>
                  </a:cubicBezTo>
                  <a:cubicBezTo>
                    <a:pt x="3358" y="1953"/>
                    <a:pt x="2929" y="2917"/>
                    <a:pt x="4191" y="3215"/>
                  </a:cubicBezTo>
                  <a:cubicBezTo>
                    <a:pt x="4239" y="3405"/>
                    <a:pt x="4858" y="3310"/>
                    <a:pt x="4774" y="3560"/>
                  </a:cubicBezTo>
                  <a:cubicBezTo>
                    <a:pt x="4727" y="3703"/>
                    <a:pt x="3429" y="3691"/>
                    <a:pt x="3000" y="3275"/>
                  </a:cubicBezTo>
                  <a:cubicBezTo>
                    <a:pt x="3727" y="3822"/>
                    <a:pt x="3965" y="4144"/>
                    <a:pt x="4560" y="4108"/>
                  </a:cubicBezTo>
                  <a:cubicBezTo>
                    <a:pt x="3524" y="4227"/>
                    <a:pt x="798" y="3798"/>
                    <a:pt x="0" y="2513"/>
                  </a:cubicBezTo>
                  <a:cubicBezTo>
                    <a:pt x="369" y="3501"/>
                    <a:pt x="822" y="5608"/>
                    <a:pt x="3810" y="6311"/>
                  </a:cubicBezTo>
                  <a:cubicBezTo>
                    <a:pt x="3810" y="6311"/>
                    <a:pt x="1143" y="5918"/>
                    <a:pt x="524" y="5644"/>
                  </a:cubicBezTo>
                  <a:cubicBezTo>
                    <a:pt x="1060" y="6287"/>
                    <a:pt x="2405" y="7406"/>
                    <a:pt x="3798" y="7775"/>
                  </a:cubicBezTo>
                  <a:cubicBezTo>
                    <a:pt x="5155" y="8144"/>
                    <a:pt x="7310" y="9275"/>
                    <a:pt x="7263" y="8156"/>
                  </a:cubicBezTo>
                  <a:cubicBezTo>
                    <a:pt x="7227" y="7132"/>
                    <a:pt x="8084" y="3679"/>
                    <a:pt x="8084" y="367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4"/>
            <p:cNvSpPr/>
            <p:nvPr/>
          </p:nvSpPr>
          <p:spPr>
            <a:xfrm>
              <a:off x="8464816" y="4104065"/>
              <a:ext cx="1052053" cy="996547"/>
            </a:xfrm>
            <a:custGeom>
              <a:avLst/>
              <a:gdLst/>
              <a:ahLst/>
              <a:cxnLst/>
              <a:rect l="l" t="t" r="r" b="b"/>
              <a:pathLst>
                <a:path w="7228" h="6847" extrusionOk="0">
                  <a:moveTo>
                    <a:pt x="6323" y="1965"/>
                  </a:moveTo>
                  <a:cubicBezTo>
                    <a:pt x="6204" y="1072"/>
                    <a:pt x="7228" y="560"/>
                    <a:pt x="4406" y="417"/>
                  </a:cubicBezTo>
                  <a:cubicBezTo>
                    <a:pt x="4978" y="620"/>
                    <a:pt x="5537" y="1465"/>
                    <a:pt x="4668" y="1548"/>
                  </a:cubicBezTo>
                  <a:cubicBezTo>
                    <a:pt x="3156" y="1656"/>
                    <a:pt x="2585" y="465"/>
                    <a:pt x="2418" y="1"/>
                  </a:cubicBezTo>
                  <a:cubicBezTo>
                    <a:pt x="2180" y="608"/>
                    <a:pt x="2096" y="1560"/>
                    <a:pt x="2656" y="1751"/>
                  </a:cubicBezTo>
                  <a:cubicBezTo>
                    <a:pt x="1751" y="1846"/>
                    <a:pt x="2001" y="1227"/>
                    <a:pt x="1763" y="1144"/>
                  </a:cubicBezTo>
                  <a:cubicBezTo>
                    <a:pt x="1906" y="1358"/>
                    <a:pt x="1608" y="2025"/>
                    <a:pt x="2477" y="2227"/>
                  </a:cubicBezTo>
                  <a:cubicBezTo>
                    <a:pt x="2513" y="2358"/>
                    <a:pt x="2942" y="2287"/>
                    <a:pt x="2882" y="2465"/>
                  </a:cubicBezTo>
                  <a:cubicBezTo>
                    <a:pt x="2858" y="2572"/>
                    <a:pt x="1965" y="2561"/>
                    <a:pt x="1644" y="2275"/>
                  </a:cubicBezTo>
                  <a:cubicBezTo>
                    <a:pt x="2156" y="2656"/>
                    <a:pt x="3013" y="3787"/>
                    <a:pt x="3430" y="3763"/>
                  </a:cubicBezTo>
                  <a:cubicBezTo>
                    <a:pt x="2704" y="3834"/>
                    <a:pt x="1311" y="3942"/>
                    <a:pt x="739" y="3049"/>
                  </a:cubicBezTo>
                  <a:cubicBezTo>
                    <a:pt x="1013" y="3727"/>
                    <a:pt x="1084" y="5001"/>
                    <a:pt x="3180" y="5489"/>
                  </a:cubicBezTo>
                  <a:cubicBezTo>
                    <a:pt x="3180" y="5489"/>
                    <a:pt x="1799" y="6251"/>
                    <a:pt x="1" y="5275"/>
                  </a:cubicBezTo>
                  <a:cubicBezTo>
                    <a:pt x="370" y="5728"/>
                    <a:pt x="1144" y="6311"/>
                    <a:pt x="2096" y="6573"/>
                  </a:cubicBezTo>
                  <a:cubicBezTo>
                    <a:pt x="3049" y="6847"/>
                    <a:pt x="5382" y="6787"/>
                    <a:pt x="5382" y="5990"/>
                  </a:cubicBezTo>
                  <a:cubicBezTo>
                    <a:pt x="5418" y="3644"/>
                    <a:pt x="6323" y="1965"/>
                    <a:pt x="6323" y="196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p:nvPr/>
          </p:nvSpPr>
          <p:spPr>
            <a:xfrm rot="-3814137" flipH="1">
              <a:off x="8721780" y="3403618"/>
              <a:ext cx="232968" cy="446691"/>
            </a:xfrm>
            <a:custGeom>
              <a:avLst/>
              <a:gdLst/>
              <a:ahLst/>
              <a:cxnLst/>
              <a:rect l="l" t="t" r="r" b="b"/>
              <a:pathLst>
                <a:path w="3692" h="7079" extrusionOk="0">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4"/>
            <p:cNvSpPr/>
            <p:nvPr/>
          </p:nvSpPr>
          <p:spPr>
            <a:xfrm rot="-3814137" flipH="1">
              <a:off x="8567442" y="3223525"/>
              <a:ext cx="73639" cy="192395"/>
            </a:xfrm>
            <a:custGeom>
              <a:avLst/>
              <a:gdLst/>
              <a:ahLst/>
              <a:cxnLst/>
              <a:rect l="l" t="t" r="r" b="b"/>
              <a:pathLst>
                <a:path w="1167" h="3049" extrusionOk="0">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8" name="Google Shape;78;p14"/>
          <p:cNvPicPr preferRelativeResize="0"/>
          <p:nvPr/>
        </p:nvPicPr>
        <p:blipFill>
          <a:blip r:embed="rId2">
            <a:alphaModFix amt="14000"/>
          </a:blip>
          <a:stretch>
            <a:fillRect/>
          </a:stretch>
        </p:blipFill>
        <p:spPr>
          <a:xfrm>
            <a:off x="0" y="0"/>
            <a:ext cx="9144000"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79"/>
        <p:cNvGrpSpPr/>
        <p:nvPr/>
      </p:nvGrpSpPr>
      <p:grpSpPr>
        <a:xfrm>
          <a:off x="0" y="0"/>
          <a:ext cx="0" cy="0"/>
          <a:chOff x="0" y="0"/>
          <a:chExt cx="0" cy="0"/>
        </a:xfrm>
      </p:grpSpPr>
      <p:sp>
        <p:nvSpPr>
          <p:cNvPr id="80" name="Google Shape;80;p15"/>
          <p:cNvSpPr/>
          <p:nvPr/>
        </p:nvSpPr>
        <p:spPr>
          <a:xfrm>
            <a:off x="0" y="3812700"/>
            <a:ext cx="9144000" cy="1331100"/>
          </a:xfrm>
          <a:prstGeom prst="rect">
            <a:avLst/>
          </a:prstGeom>
          <a:solidFill>
            <a:srgbClr val="000000">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 name="Google Shape;81;p15"/>
          <p:cNvPicPr preferRelativeResize="0"/>
          <p:nvPr/>
        </p:nvPicPr>
        <p:blipFill>
          <a:blip r:embed="rId2">
            <a:alphaModFix amt="14000"/>
          </a:blip>
          <a:stretch>
            <a:fillRect/>
          </a:stretch>
        </p:blipFill>
        <p:spPr>
          <a:xfrm rot="10800000">
            <a:off x="0" y="0"/>
            <a:ext cx="9144000" cy="5143500"/>
          </a:xfrm>
          <a:prstGeom prst="rect">
            <a:avLst/>
          </a:prstGeom>
          <a:noFill/>
          <a:ln>
            <a:noFill/>
          </a:ln>
        </p:spPr>
      </p:pic>
      <p:sp>
        <p:nvSpPr>
          <p:cNvPr id="82" name="Google Shape;82;p15"/>
          <p:cNvSpPr txBox="1">
            <a:spLocks noGrp="1"/>
          </p:cNvSpPr>
          <p:nvPr>
            <p:ph type="title"/>
          </p:nvPr>
        </p:nvSpPr>
        <p:spPr>
          <a:xfrm>
            <a:off x="717700" y="548250"/>
            <a:ext cx="4246200" cy="11493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3" name="Google Shape;83;p15"/>
          <p:cNvSpPr txBox="1">
            <a:spLocks noGrp="1"/>
          </p:cNvSpPr>
          <p:nvPr>
            <p:ph type="subTitle" idx="1"/>
          </p:nvPr>
        </p:nvSpPr>
        <p:spPr>
          <a:xfrm>
            <a:off x="717700" y="1823850"/>
            <a:ext cx="4246200" cy="192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8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1_1">
    <p:spTree>
      <p:nvGrpSpPr>
        <p:cNvPr id="1" name="Shape 84"/>
        <p:cNvGrpSpPr/>
        <p:nvPr/>
      </p:nvGrpSpPr>
      <p:grpSpPr>
        <a:xfrm>
          <a:off x="0" y="0"/>
          <a:ext cx="0" cy="0"/>
          <a:chOff x="0" y="0"/>
          <a:chExt cx="0" cy="0"/>
        </a:xfrm>
      </p:grpSpPr>
      <p:sp>
        <p:nvSpPr>
          <p:cNvPr id="85" name="Google Shape;85;p16"/>
          <p:cNvSpPr/>
          <p:nvPr/>
        </p:nvSpPr>
        <p:spPr>
          <a:xfrm>
            <a:off x="0" y="3074152"/>
            <a:ext cx="9144000" cy="2069400"/>
          </a:xfrm>
          <a:prstGeom prst="rect">
            <a:avLst/>
          </a:prstGeom>
          <a:solidFill>
            <a:srgbClr val="000000">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 name="Google Shape;86;p16"/>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87" name="Google Shape;87;p16"/>
          <p:cNvSpPr txBox="1">
            <a:spLocks noGrp="1"/>
          </p:cNvSpPr>
          <p:nvPr>
            <p:ph type="subTitle" idx="1"/>
          </p:nvPr>
        </p:nvSpPr>
        <p:spPr>
          <a:xfrm>
            <a:off x="717700" y="2263800"/>
            <a:ext cx="2305200" cy="6183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 name="Google Shape;88;p16"/>
          <p:cNvSpPr txBox="1">
            <a:spLocks noGrp="1"/>
          </p:cNvSpPr>
          <p:nvPr>
            <p:ph type="subTitle" idx="2"/>
          </p:nvPr>
        </p:nvSpPr>
        <p:spPr>
          <a:xfrm>
            <a:off x="717700" y="1854644"/>
            <a:ext cx="2133900" cy="357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2000"/>
              <a:buFont typeface="Raleway Black"/>
              <a:buNone/>
              <a:defRPr sz="2200">
                <a:solidFill>
                  <a:schemeClr val="dk1"/>
                </a:solidFill>
                <a:latin typeface="Suez One"/>
                <a:ea typeface="Suez One"/>
                <a:cs typeface="Suez One"/>
                <a:sym typeface="Suez One"/>
              </a:defRPr>
            </a:lvl1pPr>
            <a:lvl2pPr lvl="1"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a:endParaRPr/>
          </a:p>
        </p:txBody>
      </p:sp>
      <p:sp>
        <p:nvSpPr>
          <p:cNvPr id="89" name="Google Shape;89;p16"/>
          <p:cNvSpPr txBox="1">
            <a:spLocks noGrp="1"/>
          </p:cNvSpPr>
          <p:nvPr>
            <p:ph type="subTitle" idx="3"/>
          </p:nvPr>
        </p:nvSpPr>
        <p:spPr>
          <a:xfrm>
            <a:off x="3505000" y="2263800"/>
            <a:ext cx="2305200" cy="6183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0" name="Google Shape;90;p16"/>
          <p:cNvSpPr txBox="1">
            <a:spLocks noGrp="1"/>
          </p:cNvSpPr>
          <p:nvPr>
            <p:ph type="subTitle" idx="4"/>
          </p:nvPr>
        </p:nvSpPr>
        <p:spPr>
          <a:xfrm>
            <a:off x="3505000" y="1854644"/>
            <a:ext cx="2133900" cy="357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2000"/>
              <a:buFont typeface="Raleway Black"/>
              <a:buNone/>
              <a:defRPr sz="2200">
                <a:solidFill>
                  <a:schemeClr val="dk1"/>
                </a:solidFill>
                <a:latin typeface="Suez One"/>
                <a:ea typeface="Suez One"/>
                <a:cs typeface="Suez One"/>
                <a:sym typeface="Suez One"/>
              </a:defRPr>
            </a:lvl1pPr>
            <a:lvl2pPr lvl="1"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a:endParaRPr/>
          </a:p>
        </p:txBody>
      </p:sp>
      <p:sp>
        <p:nvSpPr>
          <p:cNvPr id="91" name="Google Shape;91;p16"/>
          <p:cNvSpPr txBox="1">
            <a:spLocks noGrp="1"/>
          </p:cNvSpPr>
          <p:nvPr>
            <p:ph type="subTitle" idx="5"/>
          </p:nvPr>
        </p:nvSpPr>
        <p:spPr>
          <a:xfrm>
            <a:off x="717700" y="3673499"/>
            <a:ext cx="2305200" cy="6183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 name="Google Shape;92;p16"/>
          <p:cNvSpPr txBox="1">
            <a:spLocks noGrp="1"/>
          </p:cNvSpPr>
          <p:nvPr>
            <p:ph type="subTitle" idx="6"/>
          </p:nvPr>
        </p:nvSpPr>
        <p:spPr>
          <a:xfrm>
            <a:off x="717700" y="3264421"/>
            <a:ext cx="2133900" cy="357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2000"/>
              <a:buFont typeface="Raleway Black"/>
              <a:buNone/>
              <a:defRPr sz="2200">
                <a:solidFill>
                  <a:schemeClr val="dk1"/>
                </a:solidFill>
                <a:latin typeface="Suez One"/>
                <a:ea typeface="Suez One"/>
                <a:cs typeface="Suez One"/>
                <a:sym typeface="Suez One"/>
              </a:defRPr>
            </a:lvl1pPr>
            <a:lvl2pPr lvl="1"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a:endParaRPr/>
          </a:p>
        </p:txBody>
      </p:sp>
      <p:sp>
        <p:nvSpPr>
          <p:cNvPr id="93" name="Google Shape;93;p16"/>
          <p:cNvSpPr txBox="1">
            <a:spLocks noGrp="1"/>
          </p:cNvSpPr>
          <p:nvPr>
            <p:ph type="subTitle" idx="7"/>
          </p:nvPr>
        </p:nvSpPr>
        <p:spPr>
          <a:xfrm>
            <a:off x="3505000" y="3673498"/>
            <a:ext cx="2305200" cy="6183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4" name="Google Shape;94;p16"/>
          <p:cNvSpPr txBox="1">
            <a:spLocks noGrp="1"/>
          </p:cNvSpPr>
          <p:nvPr>
            <p:ph type="subTitle" idx="8"/>
          </p:nvPr>
        </p:nvSpPr>
        <p:spPr>
          <a:xfrm>
            <a:off x="3505000" y="3264421"/>
            <a:ext cx="2133900" cy="357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2000"/>
              <a:buFont typeface="Raleway Black"/>
              <a:buNone/>
              <a:defRPr sz="2200">
                <a:solidFill>
                  <a:schemeClr val="dk1"/>
                </a:solidFill>
                <a:latin typeface="Suez One"/>
                <a:ea typeface="Suez One"/>
                <a:cs typeface="Suez One"/>
                <a:sym typeface="Suez One"/>
              </a:defRPr>
            </a:lvl1pPr>
            <a:lvl2pPr lvl="1"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a:endParaRPr/>
          </a:p>
        </p:txBody>
      </p:sp>
      <p:sp>
        <p:nvSpPr>
          <p:cNvPr id="95" name="Google Shape;95;p16"/>
          <p:cNvSpPr txBox="1">
            <a:spLocks noGrp="1"/>
          </p:cNvSpPr>
          <p:nvPr>
            <p:ph type="title"/>
          </p:nvPr>
        </p:nvSpPr>
        <p:spPr>
          <a:xfrm>
            <a:off x="717700" y="541025"/>
            <a:ext cx="7708500" cy="5298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16"/>
          <p:cNvSpPr/>
          <p:nvPr/>
        </p:nvSpPr>
        <p:spPr>
          <a:xfrm>
            <a:off x="7513710" y="-302455"/>
            <a:ext cx="912484" cy="747484"/>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6"/>
          <p:cNvSpPr/>
          <p:nvPr/>
        </p:nvSpPr>
        <p:spPr>
          <a:xfrm>
            <a:off x="8157246" y="-192859"/>
            <a:ext cx="1764340" cy="1603070"/>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6"/>
          <p:cNvSpPr/>
          <p:nvPr/>
        </p:nvSpPr>
        <p:spPr>
          <a:xfrm>
            <a:off x="8009906" y="-353177"/>
            <a:ext cx="1789772" cy="128982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6"/>
          <p:cNvSpPr/>
          <p:nvPr/>
        </p:nvSpPr>
        <p:spPr>
          <a:xfrm>
            <a:off x="8098100" y="-927690"/>
            <a:ext cx="1613378" cy="1468724"/>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6"/>
          <p:cNvSpPr txBox="1">
            <a:spLocks noGrp="1"/>
          </p:cNvSpPr>
          <p:nvPr>
            <p:ph type="subTitle" idx="9"/>
          </p:nvPr>
        </p:nvSpPr>
        <p:spPr>
          <a:xfrm>
            <a:off x="6292300" y="2263800"/>
            <a:ext cx="2305200" cy="6183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1" name="Google Shape;101;p16"/>
          <p:cNvSpPr txBox="1">
            <a:spLocks noGrp="1"/>
          </p:cNvSpPr>
          <p:nvPr>
            <p:ph type="subTitle" idx="13"/>
          </p:nvPr>
        </p:nvSpPr>
        <p:spPr>
          <a:xfrm>
            <a:off x="6292300" y="1854644"/>
            <a:ext cx="2133900" cy="357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2000"/>
              <a:buFont typeface="Raleway Black"/>
              <a:buNone/>
              <a:defRPr sz="2200">
                <a:solidFill>
                  <a:schemeClr val="dk1"/>
                </a:solidFill>
                <a:latin typeface="Suez One"/>
                <a:ea typeface="Suez One"/>
                <a:cs typeface="Suez One"/>
                <a:sym typeface="Suez One"/>
              </a:defRPr>
            </a:lvl1pPr>
            <a:lvl2pPr lvl="1"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a:endParaRPr/>
          </a:p>
        </p:txBody>
      </p:sp>
      <p:sp>
        <p:nvSpPr>
          <p:cNvPr id="102" name="Google Shape;102;p16"/>
          <p:cNvSpPr txBox="1">
            <a:spLocks noGrp="1"/>
          </p:cNvSpPr>
          <p:nvPr>
            <p:ph type="subTitle" idx="14"/>
          </p:nvPr>
        </p:nvSpPr>
        <p:spPr>
          <a:xfrm>
            <a:off x="6292300" y="3673498"/>
            <a:ext cx="2305200" cy="6183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16"/>
          <p:cNvSpPr txBox="1">
            <a:spLocks noGrp="1"/>
          </p:cNvSpPr>
          <p:nvPr>
            <p:ph type="subTitle" idx="15"/>
          </p:nvPr>
        </p:nvSpPr>
        <p:spPr>
          <a:xfrm>
            <a:off x="6292300" y="3264421"/>
            <a:ext cx="2133900" cy="357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2000"/>
              <a:buFont typeface="Raleway Black"/>
              <a:buNone/>
              <a:defRPr sz="2200">
                <a:solidFill>
                  <a:schemeClr val="dk1"/>
                </a:solidFill>
                <a:latin typeface="Suez One"/>
                <a:ea typeface="Suez One"/>
                <a:cs typeface="Suez One"/>
                <a:sym typeface="Suez One"/>
              </a:defRPr>
            </a:lvl1pPr>
            <a:lvl2pPr lvl="1"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CUSTOM_7">
    <p:spTree>
      <p:nvGrpSpPr>
        <p:cNvPr id="1" name="Shape 104"/>
        <p:cNvGrpSpPr/>
        <p:nvPr/>
      </p:nvGrpSpPr>
      <p:grpSpPr>
        <a:xfrm>
          <a:off x="0" y="0"/>
          <a:ext cx="0" cy="0"/>
          <a:chOff x="0" y="0"/>
          <a:chExt cx="0" cy="0"/>
        </a:xfrm>
      </p:grpSpPr>
      <p:sp>
        <p:nvSpPr>
          <p:cNvPr id="105" name="Google Shape;105;p17"/>
          <p:cNvSpPr/>
          <p:nvPr/>
        </p:nvSpPr>
        <p:spPr>
          <a:xfrm>
            <a:off x="0" y="3353975"/>
            <a:ext cx="9144000" cy="1789800"/>
          </a:xfrm>
          <a:prstGeom prst="rect">
            <a:avLst/>
          </a:prstGeom>
          <a:solidFill>
            <a:srgbClr val="000000">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 name="Google Shape;106;p17"/>
          <p:cNvPicPr preferRelativeResize="0"/>
          <p:nvPr/>
        </p:nvPicPr>
        <p:blipFill>
          <a:blip r:embed="rId2">
            <a:alphaModFix amt="14000"/>
          </a:blip>
          <a:stretch>
            <a:fillRect/>
          </a:stretch>
        </p:blipFill>
        <p:spPr>
          <a:xfrm rot="10800000">
            <a:off x="0" y="0"/>
            <a:ext cx="9144000" cy="5143500"/>
          </a:xfrm>
          <a:prstGeom prst="rect">
            <a:avLst/>
          </a:prstGeom>
          <a:noFill/>
          <a:ln>
            <a:noFill/>
          </a:ln>
        </p:spPr>
      </p:pic>
      <p:sp>
        <p:nvSpPr>
          <p:cNvPr id="107" name="Google Shape;107;p17"/>
          <p:cNvSpPr txBox="1">
            <a:spLocks noGrp="1"/>
          </p:cNvSpPr>
          <p:nvPr>
            <p:ph type="subTitle" idx="1"/>
          </p:nvPr>
        </p:nvSpPr>
        <p:spPr>
          <a:xfrm>
            <a:off x="717700" y="1456525"/>
            <a:ext cx="5444700" cy="1658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800"/>
              <a:buNone/>
              <a:defRPr sz="2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8" name="Google Shape;108;p17"/>
          <p:cNvSpPr txBox="1">
            <a:spLocks noGrp="1"/>
          </p:cNvSpPr>
          <p:nvPr>
            <p:ph type="title"/>
          </p:nvPr>
        </p:nvSpPr>
        <p:spPr>
          <a:xfrm>
            <a:off x="717700" y="3567132"/>
            <a:ext cx="3882000" cy="4539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9" name="Google Shape;109;p17"/>
          <p:cNvSpPr/>
          <p:nvPr/>
        </p:nvSpPr>
        <p:spPr>
          <a:xfrm>
            <a:off x="7230554" y="-653505"/>
            <a:ext cx="1856097" cy="1351603"/>
          </a:xfrm>
          <a:custGeom>
            <a:avLst/>
            <a:gdLst/>
            <a:ahLst/>
            <a:cxnLst/>
            <a:rect l="l" t="t" r="r" b="b"/>
            <a:pathLst>
              <a:path w="27369" h="19930" extrusionOk="0">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7"/>
          <p:cNvSpPr/>
          <p:nvPr/>
        </p:nvSpPr>
        <p:spPr>
          <a:xfrm>
            <a:off x="8217220" y="-121077"/>
            <a:ext cx="2262595" cy="2117059"/>
          </a:xfrm>
          <a:custGeom>
            <a:avLst/>
            <a:gdLst/>
            <a:ahLst/>
            <a:cxnLst/>
            <a:rect l="l" t="t" r="r" b="b"/>
            <a:pathLst>
              <a:path w="33363" h="31217" extrusionOk="0">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7"/>
          <p:cNvSpPr/>
          <p:nvPr/>
        </p:nvSpPr>
        <p:spPr>
          <a:xfrm>
            <a:off x="8242312" y="-141422"/>
            <a:ext cx="1578859" cy="1500598"/>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7"/>
          <p:cNvSpPr/>
          <p:nvPr/>
        </p:nvSpPr>
        <p:spPr>
          <a:xfrm>
            <a:off x="7791737" y="-487490"/>
            <a:ext cx="1613378" cy="1468724"/>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7"/>
          <p:cNvSpPr/>
          <p:nvPr/>
        </p:nvSpPr>
        <p:spPr>
          <a:xfrm>
            <a:off x="6842981" y="-754552"/>
            <a:ext cx="1789772" cy="128982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7"/>
          <p:cNvSpPr/>
          <p:nvPr/>
        </p:nvSpPr>
        <p:spPr>
          <a:xfrm>
            <a:off x="6120435" y="-378780"/>
            <a:ext cx="912484" cy="747484"/>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7"/>
          <p:cNvSpPr/>
          <p:nvPr/>
        </p:nvSpPr>
        <p:spPr>
          <a:xfrm rot="1287223">
            <a:off x="8503935" y="2405175"/>
            <a:ext cx="1335755" cy="875126"/>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7"/>
          <p:cNvSpPr/>
          <p:nvPr/>
        </p:nvSpPr>
        <p:spPr>
          <a:xfrm flipH="1">
            <a:off x="6566510" y="-1141255"/>
            <a:ext cx="912484" cy="747484"/>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7"/>
          <p:cNvSpPr/>
          <p:nvPr/>
        </p:nvSpPr>
        <p:spPr>
          <a:xfrm rot="1066182" flipH="1">
            <a:off x="3211610" y="-1655468"/>
            <a:ext cx="2262613" cy="2117076"/>
          </a:xfrm>
          <a:custGeom>
            <a:avLst/>
            <a:gdLst/>
            <a:ahLst/>
            <a:cxnLst/>
            <a:rect l="l" t="t" r="r" b="b"/>
            <a:pathLst>
              <a:path w="33363" h="31217" extrusionOk="0">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7"/>
          <p:cNvSpPr/>
          <p:nvPr/>
        </p:nvSpPr>
        <p:spPr>
          <a:xfrm rot="1066182" flipH="1">
            <a:off x="5460351" y="-1164709"/>
            <a:ext cx="1578872" cy="1500610"/>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7"/>
          <p:cNvSpPr/>
          <p:nvPr/>
        </p:nvSpPr>
        <p:spPr>
          <a:xfrm rot="1066182" flipH="1">
            <a:off x="6545822" y="-1569046"/>
            <a:ext cx="1764354" cy="1603083"/>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p:nvPr/>
        </p:nvSpPr>
        <p:spPr>
          <a:xfrm flipH="1">
            <a:off x="4490653" y="-203703"/>
            <a:ext cx="698752" cy="572400"/>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7"/>
          <p:cNvSpPr/>
          <p:nvPr/>
        </p:nvSpPr>
        <p:spPr>
          <a:xfrm rot="1066219" flipH="1">
            <a:off x="3705674" y="-1268090"/>
            <a:ext cx="1732635" cy="1621187"/>
          </a:xfrm>
          <a:custGeom>
            <a:avLst/>
            <a:gdLst/>
            <a:ahLst/>
            <a:cxnLst/>
            <a:rect l="l" t="t" r="r" b="b"/>
            <a:pathLst>
              <a:path w="33363" h="31217" extrusionOk="0">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p:cNvSpPr/>
          <p:nvPr/>
        </p:nvSpPr>
        <p:spPr>
          <a:xfrm rot="1066219" flipH="1">
            <a:off x="4637153" y="-1212754"/>
            <a:ext cx="1209048" cy="1149118"/>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rot="1350718" flipH="1">
            <a:off x="3400501" y="-994618"/>
            <a:ext cx="1182309" cy="1074240"/>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7"/>
          <p:cNvSpPr/>
          <p:nvPr/>
        </p:nvSpPr>
        <p:spPr>
          <a:xfrm flipH="1">
            <a:off x="4909874" y="-420185"/>
            <a:ext cx="873061" cy="621090"/>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rot="933147" flipH="1">
            <a:off x="5179814" y="-1035985"/>
            <a:ext cx="2139936" cy="1785556"/>
          </a:xfrm>
          <a:custGeom>
            <a:avLst/>
            <a:gdLst/>
            <a:ahLst/>
            <a:cxnLst/>
            <a:rect l="l" t="t" r="r" b="b"/>
            <a:pathLst>
              <a:path w="33363" h="31217" extrusionOk="0">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rot="933147" flipH="1">
            <a:off x="5101662" y="-1333210"/>
            <a:ext cx="1493266" cy="1265624"/>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7"/>
          <p:cNvSpPr/>
          <p:nvPr/>
        </p:nvSpPr>
        <p:spPr>
          <a:xfrm flipH="1">
            <a:off x="7106599" y="-228148"/>
            <a:ext cx="611462" cy="500895"/>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rot="1066208" flipH="1">
            <a:off x="3947859" y="-741366"/>
            <a:ext cx="1516208" cy="1418681"/>
          </a:xfrm>
          <a:custGeom>
            <a:avLst/>
            <a:gdLst/>
            <a:ahLst/>
            <a:cxnLst/>
            <a:rect l="l" t="t" r="r" b="b"/>
            <a:pathLst>
              <a:path w="33363" h="31217" extrusionOk="0">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rot="1350718" flipH="1">
            <a:off x="4910863" y="-569138"/>
            <a:ext cx="1182309" cy="1074240"/>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Clr>
                <a:schemeClr val="dk1"/>
              </a:buClr>
              <a:buSzPts val="1800"/>
              <a:buChar char="●"/>
              <a:defRPr>
                <a:solidFill>
                  <a:schemeClr val="dk1"/>
                </a:solidFill>
              </a:defRPr>
            </a:lvl1pPr>
            <a:lvl2pPr marL="914400" lvl="1" indent="-317500" rtl="0">
              <a:spcBef>
                <a:spcPts val="0"/>
              </a:spcBef>
              <a:spcAft>
                <a:spcPts val="0"/>
              </a:spcAft>
              <a:buClr>
                <a:schemeClr val="dk1"/>
              </a:buClr>
              <a:buSzPts val="1400"/>
              <a:buChar char="○"/>
              <a:defRPr>
                <a:solidFill>
                  <a:schemeClr val="dk1"/>
                </a:solidFill>
              </a:defRPr>
            </a:lvl2pPr>
            <a:lvl3pPr marL="1371600" lvl="2" indent="-317500" rtl="0">
              <a:spcBef>
                <a:spcPts val="0"/>
              </a:spcBef>
              <a:spcAft>
                <a:spcPts val="0"/>
              </a:spcAft>
              <a:buClr>
                <a:schemeClr val="dk1"/>
              </a:buClr>
              <a:buSzPts val="1400"/>
              <a:buChar char="■"/>
              <a:defRPr>
                <a:solidFill>
                  <a:schemeClr val="dk1"/>
                </a:solidFill>
              </a:defRPr>
            </a:lvl3pPr>
            <a:lvl4pPr marL="1828800" lvl="3" indent="-317500" rtl="0">
              <a:spcBef>
                <a:spcPts val="0"/>
              </a:spcBef>
              <a:spcAft>
                <a:spcPts val="0"/>
              </a:spcAft>
              <a:buClr>
                <a:schemeClr val="dk1"/>
              </a:buClr>
              <a:buSzPts val="1400"/>
              <a:buChar char="●"/>
              <a:defRPr>
                <a:solidFill>
                  <a:schemeClr val="dk1"/>
                </a:solidFill>
              </a:defRPr>
            </a:lvl4pPr>
            <a:lvl5pPr marL="2286000" lvl="4" indent="-317500" rtl="0">
              <a:spcBef>
                <a:spcPts val="0"/>
              </a:spcBef>
              <a:spcAft>
                <a:spcPts val="0"/>
              </a:spcAft>
              <a:buClr>
                <a:schemeClr val="dk1"/>
              </a:buClr>
              <a:buSzPts val="1400"/>
              <a:buChar char="○"/>
              <a:defRPr>
                <a:solidFill>
                  <a:schemeClr val="dk1"/>
                </a:solidFill>
              </a:defRPr>
            </a:lvl5pPr>
            <a:lvl6pPr marL="2743200" lvl="5" indent="-317500" rtl="0">
              <a:spcBef>
                <a:spcPts val="0"/>
              </a:spcBef>
              <a:spcAft>
                <a:spcPts val="0"/>
              </a:spcAft>
              <a:buClr>
                <a:schemeClr val="dk1"/>
              </a:buClr>
              <a:buSzPts val="1400"/>
              <a:buChar char="■"/>
              <a:defRPr>
                <a:solidFill>
                  <a:schemeClr val="dk1"/>
                </a:solidFill>
              </a:defRPr>
            </a:lvl6pPr>
            <a:lvl7pPr marL="3200400" lvl="6" indent="-317500" rtl="0">
              <a:spcBef>
                <a:spcPts val="0"/>
              </a:spcBef>
              <a:spcAft>
                <a:spcPts val="0"/>
              </a:spcAft>
              <a:buClr>
                <a:schemeClr val="dk1"/>
              </a:buClr>
              <a:buSzPts val="1400"/>
              <a:buChar char="●"/>
              <a:defRPr>
                <a:solidFill>
                  <a:schemeClr val="dk1"/>
                </a:solidFill>
              </a:defRPr>
            </a:lvl7pPr>
            <a:lvl8pPr marL="3657600" lvl="7" indent="-317500" rtl="0">
              <a:spcBef>
                <a:spcPts val="0"/>
              </a:spcBef>
              <a:spcAft>
                <a:spcPts val="0"/>
              </a:spcAft>
              <a:buClr>
                <a:schemeClr val="dk1"/>
              </a:buClr>
              <a:buSzPts val="1400"/>
              <a:buChar char="○"/>
              <a:defRPr>
                <a:solidFill>
                  <a:schemeClr val="dk1"/>
                </a:solidFill>
              </a:defRPr>
            </a:lvl8pPr>
            <a:lvl9pPr marL="4114800" lvl="8" indent="-317500" rtl="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lt2"/>
              </a:buClr>
              <a:buSzPts val="1800"/>
              <a:buChar char="●"/>
              <a:defRPr sz="1800">
                <a:solidFill>
                  <a:schemeClr val="lt2"/>
                </a:solidFill>
              </a:defRPr>
            </a:lvl1pPr>
            <a:lvl2pPr marL="914400" lvl="1" indent="-317500" rtl="0">
              <a:lnSpc>
                <a:spcPct val="115000"/>
              </a:lnSpc>
              <a:spcBef>
                <a:spcPts val="0"/>
              </a:spcBef>
              <a:spcAft>
                <a:spcPts val="0"/>
              </a:spcAft>
              <a:buClr>
                <a:schemeClr val="lt2"/>
              </a:buClr>
              <a:buSzPts val="1400"/>
              <a:buChar char="○"/>
              <a:defRPr>
                <a:solidFill>
                  <a:schemeClr val="lt2"/>
                </a:solidFill>
              </a:defRPr>
            </a:lvl2pPr>
            <a:lvl3pPr marL="1371600" lvl="2" indent="-317500" rtl="0">
              <a:lnSpc>
                <a:spcPct val="115000"/>
              </a:lnSpc>
              <a:spcBef>
                <a:spcPts val="0"/>
              </a:spcBef>
              <a:spcAft>
                <a:spcPts val="0"/>
              </a:spcAft>
              <a:buClr>
                <a:schemeClr val="lt2"/>
              </a:buClr>
              <a:buSzPts val="1400"/>
              <a:buChar char="■"/>
              <a:defRPr>
                <a:solidFill>
                  <a:schemeClr val="lt2"/>
                </a:solidFill>
              </a:defRPr>
            </a:lvl3pPr>
            <a:lvl4pPr marL="1828800" lvl="3" indent="-317500" rtl="0">
              <a:lnSpc>
                <a:spcPct val="115000"/>
              </a:lnSpc>
              <a:spcBef>
                <a:spcPts val="0"/>
              </a:spcBef>
              <a:spcAft>
                <a:spcPts val="0"/>
              </a:spcAft>
              <a:buClr>
                <a:schemeClr val="lt2"/>
              </a:buClr>
              <a:buSzPts val="1400"/>
              <a:buChar char="●"/>
              <a:defRPr>
                <a:solidFill>
                  <a:schemeClr val="lt2"/>
                </a:solidFill>
              </a:defRPr>
            </a:lvl4pPr>
            <a:lvl5pPr marL="2286000" lvl="4" indent="-317500" rtl="0">
              <a:lnSpc>
                <a:spcPct val="115000"/>
              </a:lnSpc>
              <a:spcBef>
                <a:spcPts val="0"/>
              </a:spcBef>
              <a:spcAft>
                <a:spcPts val="0"/>
              </a:spcAft>
              <a:buClr>
                <a:schemeClr val="lt2"/>
              </a:buClr>
              <a:buSzPts val="1400"/>
              <a:buChar char="○"/>
              <a:defRPr>
                <a:solidFill>
                  <a:schemeClr val="lt2"/>
                </a:solidFill>
              </a:defRPr>
            </a:lvl5pPr>
            <a:lvl6pPr marL="2743200" lvl="5" indent="-317500" rtl="0">
              <a:lnSpc>
                <a:spcPct val="115000"/>
              </a:lnSpc>
              <a:spcBef>
                <a:spcPts val="0"/>
              </a:spcBef>
              <a:spcAft>
                <a:spcPts val="0"/>
              </a:spcAft>
              <a:buClr>
                <a:schemeClr val="lt2"/>
              </a:buClr>
              <a:buSzPts val="1400"/>
              <a:buChar char="■"/>
              <a:defRPr>
                <a:solidFill>
                  <a:schemeClr val="lt2"/>
                </a:solidFill>
              </a:defRPr>
            </a:lvl6pPr>
            <a:lvl7pPr marL="3200400" lvl="6" indent="-317500" rtl="0">
              <a:lnSpc>
                <a:spcPct val="115000"/>
              </a:lnSpc>
              <a:spcBef>
                <a:spcPts val="0"/>
              </a:spcBef>
              <a:spcAft>
                <a:spcPts val="0"/>
              </a:spcAft>
              <a:buClr>
                <a:schemeClr val="lt2"/>
              </a:buClr>
              <a:buSzPts val="1400"/>
              <a:buChar char="●"/>
              <a:defRPr>
                <a:solidFill>
                  <a:schemeClr val="lt2"/>
                </a:solidFill>
              </a:defRPr>
            </a:lvl7pPr>
            <a:lvl8pPr marL="3657600" lvl="7" indent="-317500" rtl="0">
              <a:lnSpc>
                <a:spcPct val="115000"/>
              </a:lnSpc>
              <a:spcBef>
                <a:spcPts val="0"/>
              </a:spcBef>
              <a:spcAft>
                <a:spcPts val="0"/>
              </a:spcAft>
              <a:buClr>
                <a:schemeClr val="lt2"/>
              </a:buClr>
              <a:buSzPts val="1400"/>
              <a:buChar char="○"/>
              <a:defRPr>
                <a:solidFill>
                  <a:schemeClr val="lt2"/>
                </a:solidFill>
              </a:defRPr>
            </a:lvl8pPr>
            <a:lvl9pPr marL="4114800" lvl="8" indent="-317500" rtl="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lt2"/>
                </a:solidFill>
              </a:defRPr>
            </a:lvl1pPr>
            <a:lvl2pPr lvl="1" algn="r" rtl="0">
              <a:buNone/>
              <a:defRPr sz="1000">
                <a:solidFill>
                  <a:schemeClr val="lt2"/>
                </a:solidFill>
              </a:defRPr>
            </a:lvl2pPr>
            <a:lvl3pPr lvl="2" algn="r" rtl="0">
              <a:buNone/>
              <a:defRPr sz="1000">
                <a:solidFill>
                  <a:schemeClr val="lt2"/>
                </a:solidFill>
              </a:defRPr>
            </a:lvl3pPr>
            <a:lvl4pPr lvl="3" algn="r" rtl="0">
              <a:buNone/>
              <a:defRPr sz="1000">
                <a:solidFill>
                  <a:schemeClr val="lt2"/>
                </a:solidFill>
              </a:defRPr>
            </a:lvl4pPr>
            <a:lvl5pPr lvl="4" algn="r" rtl="0">
              <a:buNone/>
              <a:defRPr sz="1000">
                <a:solidFill>
                  <a:schemeClr val="lt2"/>
                </a:solidFill>
              </a:defRPr>
            </a:lvl5pPr>
            <a:lvl6pPr lvl="5" algn="r" rtl="0">
              <a:buNone/>
              <a:defRPr sz="1000">
                <a:solidFill>
                  <a:schemeClr val="lt2"/>
                </a:solidFill>
              </a:defRPr>
            </a:lvl6pPr>
            <a:lvl7pPr lvl="6" algn="r" rtl="0">
              <a:buNone/>
              <a:defRPr sz="1000">
                <a:solidFill>
                  <a:schemeClr val="lt2"/>
                </a:solidFill>
              </a:defRPr>
            </a:lvl7pPr>
            <a:lvl8pPr lvl="7" algn="r" rtl="0">
              <a:buNone/>
              <a:defRPr sz="1000">
                <a:solidFill>
                  <a:schemeClr val="lt2"/>
                </a:solidFill>
              </a:defRPr>
            </a:lvl8pPr>
            <a:lvl9pPr lvl="8" algn="r" rtl="0">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us-east-1.console.aws.amazon.com/s3/buckets/zone1rawdata?region=us-east-1" TargetMode="External"/><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us-east-1.console.aws.amazon.com/s3/buckets/zone2merge?region=us-east-1"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s://data.cityofnewyork.us/Public-Safety/Bureau-of-Fire-Prevention-Certificates-of-Fitness-/pdiy-9ae5/about_data"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hyperlink" Target="https://data.cityofnewyork.us/Public-Safety/Bureau-of-Fire-Prevention-Inspections-Historical-/ssq6-fkht/about_data" TargetMode="External"/><Relationship Id="rId4" Type="http://schemas.openxmlformats.org/officeDocument/2006/relationships/hyperlink" Target="https://data.cityofnewyork.us/City-Government/NYC-Citywide-Annualized-Calendar-Sales-Update/w2pb-icbu/about_data"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3"/>
        <p:cNvGrpSpPr/>
        <p:nvPr/>
      </p:nvGrpSpPr>
      <p:grpSpPr>
        <a:xfrm>
          <a:off x="0" y="0"/>
          <a:ext cx="0" cy="0"/>
          <a:chOff x="0" y="0"/>
          <a:chExt cx="0" cy="0"/>
        </a:xfrm>
      </p:grpSpPr>
      <p:sp>
        <p:nvSpPr>
          <p:cNvPr id="134" name="Google Shape;134;p18"/>
          <p:cNvSpPr txBox="1">
            <a:spLocks noGrp="1"/>
          </p:cNvSpPr>
          <p:nvPr>
            <p:ph type="ctrTitle"/>
          </p:nvPr>
        </p:nvSpPr>
        <p:spPr>
          <a:xfrm>
            <a:off x="4279875" y="314225"/>
            <a:ext cx="4459500" cy="188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n" sz="3100" b="1">
                <a:solidFill>
                  <a:srgbClr val="ECECEC"/>
                </a:solidFill>
                <a:highlight>
                  <a:schemeClr val="lt1"/>
                </a:highlight>
                <a:latin typeface="Roboto"/>
                <a:ea typeface="Roboto"/>
                <a:cs typeface="Roboto"/>
                <a:sym typeface="Roboto"/>
              </a:rPr>
              <a:t>Real Estate Sales and Fire Safety Compliance with AWS</a:t>
            </a:r>
            <a:endParaRPr sz="3100" b="1"/>
          </a:p>
        </p:txBody>
      </p:sp>
      <p:sp>
        <p:nvSpPr>
          <p:cNvPr id="135" name="Google Shape;135;p18"/>
          <p:cNvSpPr txBox="1">
            <a:spLocks noGrp="1"/>
          </p:cNvSpPr>
          <p:nvPr>
            <p:ph type="subTitle" idx="1"/>
          </p:nvPr>
        </p:nvSpPr>
        <p:spPr>
          <a:xfrm>
            <a:off x="4882325" y="2989375"/>
            <a:ext cx="3464100" cy="959400"/>
          </a:xfrm>
          <a:prstGeom prst="rect">
            <a:avLst/>
          </a:prstGeom>
        </p:spPr>
        <p:txBody>
          <a:bodyPr spcFirstLastPara="1" wrap="square" lIns="91425" tIns="91425" rIns="91425" bIns="91425" anchor="t" anchorCtr="0">
            <a:noAutofit/>
          </a:bodyPr>
          <a:lstStyle/>
          <a:p>
            <a:pPr marL="0" lvl="0" indent="0" algn="ctr" rtl="0">
              <a:lnSpc>
                <a:spcPct val="80000"/>
              </a:lnSpc>
              <a:spcBef>
                <a:spcPts val="0"/>
              </a:spcBef>
              <a:spcAft>
                <a:spcPts val="0"/>
              </a:spcAft>
              <a:buSzPts val="605"/>
              <a:buNone/>
            </a:pPr>
            <a:r>
              <a:rPr lang="en" sz="1640" b="1" i="1"/>
              <a:t>Bitterlein Konnoth Biju </a:t>
            </a:r>
            <a:endParaRPr sz="1640" b="1" i="1"/>
          </a:p>
          <a:p>
            <a:pPr marL="0" lvl="0" indent="0" algn="ctr" rtl="0">
              <a:lnSpc>
                <a:spcPct val="80000"/>
              </a:lnSpc>
              <a:spcBef>
                <a:spcPts val="0"/>
              </a:spcBef>
              <a:spcAft>
                <a:spcPts val="0"/>
              </a:spcAft>
              <a:buSzPts val="605"/>
              <a:buNone/>
            </a:pPr>
            <a:r>
              <a:rPr lang="en" sz="1640" b="1" i="1"/>
              <a:t>Tal Benhamou</a:t>
            </a:r>
            <a:endParaRPr sz="1640" b="1" i="1"/>
          </a:p>
          <a:p>
            <a:pPr marL="0" lvl="0" indent="0" algn="ctr" rtl="0">
              <a:lnSpc>
                <a:spcPct val="80000"/>
              </a:lnSpc>
              <a:spcBef>
                <a:spcPts val="0"/>
              </a:spcBef>
              <a:spcAft>
                <a:spcPts val="0"/>
              </a:spcAft>
              <a:buSzPts val="605"/>
              <a:buNone/>
            </a:pPr>
            <a:r>
              <a:rPr lang="en" sz="1640" b="1" i="1"/>
              <a:t>Sheng-Han Yueh</a:t>
            </a:r>
            <a:endParaRPr sz="1640" b="1" i="1"/>
          </a:p>
          <a:p>
            <a:pPr marL="0" lvl="0" indent="0" algn="ctr" rtl="0">
              <a:lnSpc>
                <a:spcPct val="80000"/>
              </a:lnSpc>
              <a:spcBef>
                <a:spcPts val="0"/>
              </a:spcBef>
              <a:spcAft>
                <a:spcPts val="0"/>
              </a:spcAft>
              <a:buSzPts val="605"/>
              <a:buNone/>
            </a:pPr>
            <a:r>
              <a:rPr lang="en" sz="1640" b="1" i="1"/>
              <a:t>Yudhishna Kuppala</a:t>
            </a:r>
            <a:endParaRPr sz="1640" b="1" i="1"/>
          </a:p>
        </p:txBody>
      </p:sp>
      <p:sp>
        <p:nvSpPr>
          <p:cNvPr id="136" name="Google Shape;136;p18"/>
          <p:cNvSpPr txBox="1">
            <a:spLocks noGrp="1"/>
          </p:cNvSpPr>
          <p:nvPr>
            <p:ph type="subTitle" idx="1"/>
          </p:nvPr>
        </p:nvSpPr>
        <p:spPr>
          <a:xfrm>
            <a:off x="5606400" y="3858275"/>
            <a:ext cx="2399700" cy="393000"/>
          </a:xfrm>
          <a:prstGeom prst="rect">
            <a:avLst/>
          </a:prstGeom>
        </p:spPr>
        <p:txBody>
          <a:bodyPr spcFirstLastPara="1" wrap="square" lIns="91425" tIns="91425" rIns="91425" bIns="91425" anchor="t" anchorCtr="0">
            <a:normAutofit fontScale="25000" lnSpcReduction="20000"/>
          </a:bodyPr>
          <a:lstStyle/>
          <a:p>
            <a:pPr marL="0" lvl="0" indent="0" algn="ctr" rtl="0">
              <a:spcBef>
                <a:spcPts val="0"/>
              </a:spcBef>
              <a:spcAft>
                <a:spcPts val="0"/>
              </a:spcAft>
              <a:buNone/>
            </a:pPr>
            <a:endParaRPr/>
          </a:p>
          <a:p>
            <a:pPr marL="0" lvl="0" indent="0" algn="ctr" rtl="0">
              <a:spcBef>
                <a:spcPts val="0"/>
              </a:spcBef>
              <a:spcAft>
                <a:spcPts val="0"/>
              </a:spcAft>
              <a:buNone/>
            </a:pPr>
            <a:r>
              <a:rPr lang="en"/>
              <a:t>May 07, 2024</a:t>
            </a:r>
            <a:endParaRPr/>
          </a:p>
        </p:txBody>
      </p:sp>
      <p:sp>
        <p:nvSpPr>
          <p:cNvPr id="137" name="Google Shape;137;p18"/>
          <p:cNvSpPr txBox="1">
            <a:spLocks noGrp="1"/>
          </p:cNvSpPr>
          <p:nvPr>
            <p:ph type="subTitle" idx="1"/>
          </p:nvPr>
        </p:nvSpPr>
        <p:spPr>
          <a:xfrm>
            <a:off x="1901400" y="2195825"/>
            <a:ext cx="5411700" cy="7260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i="1"/>
              <a:t>            Group 1</a:t>
            </a:r>
            <a:endParaRPr b="1" i="1"/>
          </a:p>
        </p:txBody>
      </p:sp>
      <p:pic>
        <p:nvPicPr>
          <p:cNvPr id="138" name="Google Shape;138;p18"/>
          <p:cNvPicPr preferRelativeResize="0"/>
          <p:nvPr/>
        </p:nvPicPr>
        <p:blipFill>
          <a:blip r:embed="rId3">
            <a:alphaModFix/>
          </a:blip>
          <a:stretch>
            <a:fillRect/>
          </a:stretch>
        </p:blipFill>
        <p:spPr>
          <a:xfrm>
            <a:off x="241125" y="634188"/>
            <a:ext cx="3912550" cy="38492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7"/>
          <p:cNvSpPr txBox="1">
            <a:spLocks noGrp="1"/>
          </p:cNvSpPr>
          <p:nvPr>
            <p:ph type="title"/>
          </p:nvPr>
        </p:nvSpPr>
        <p:spPr>
          <a:xfrm>
            <a:off x="221400" y="217375"/>
            <a:ext cx="8130600" cy="740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S3 buckets</a:t>
            </a:r>
            <a:endParaRPr/>
          </a:p>
        </p:txBody>
      </p:sp>
      <p:sp>
        <p:nvSpPr>
          <p:cNvPr id="198" name="Google Shape;198;p27"/>
          <p:cNvSpPr txBox="1">
            <a:spLocks noGrp="1"/>
          </p:cNvSpPr>
          <p:nvPr>
            <p:ph type="subTitle" idx="1"/>
          </p:nvPr>
        </p:nvSpPr>
        <p:spPr>
          <a:xfrm>
            <a:off x="276950" y="1455700"/>
            <a:ext cx="3703800" cy="30012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endParaRPr/>
          </a:p>
          <a:p>
            <a:pPr marL="457200" lvl="0" indent="-342900" algn="l" rtl="0">
              <a:spcBef>
                <a:spcPts val="0"/>
              </a:spcBef>
              <a:spcAft>
                <a:spcPts val="0"/>
              </a:spcAft>
              <a:buSzPts val="1800"/>
              <a:buChar char="●"/>
            </a:pPr>
            <a:r>
              <a:rPr lang="en"/>
              <a:t>We have two s3 buckets one for raw data and another for cleaned data after going through lambda function</a:t>
            </a:r>
            <a:endParaRPr/>
          </a:p>
          <a:p>
            <a:pPr marL="457200" lvl="0" indent="-342900" algn="l" rtl="0">
              <a:spcBef>
                <a:spcPts val="0"/>
              </a:spcBef>
              <a:spcAft>
                <a:spcPts val="0"/>
              </a:spcAft>
              <a:buSzPts val="1800"/>
              <a:buChar char="●"/>
            </a:pPr>
            <a:r>
              <a:rPr lang="en"/>
              <a:t>Raw data s3 bucket - </a:t>
            </a:r>
            <a:r>
              <a:rPr lang="en" u="sng">
                <a:solidFill>
                  <a:schemeClr val="hlink"/>
                </a:solidFill>
                <a:hlinkClick r:id="rId3"/>
              </a:rPr>
              <a:t>s3 bucket raw data </a:t>
            </a:r>
            <a:endParaRPr/>
          </a:p>
          <a:p>
            <a:pPr marL="457200" lvl="0" indent="-342900" algn="l" rtl="0">
              <a:spcBef>
                <a:spcPts val="0"/>
              </a:spcBef>
              <a:spcAft>
                <a:spcPts val="0"/>
              </a:spcAft>
              <a:buSzPts val="1800"/>
              <a:buChar char="●"/>
            </a:pPr>
            <a:r>
              <a:rPr lang="en"/>
              <a:t>Cleaned data s3 </a:t>
            </a:r>
            <a:r>
              <a:rPr lang="en" u="sng">
                <a:hlinkClick r:id="rId4"/>
              </a:rPr>
              <a:t>s3 bucket cleaned data </a:t>
            </a:r>
            <a:endParaRPr/>
          </a:p>
        </p:txBody>
      </p:sp>
      <p:pic>
        <p:nvPicPr>
          <p:cNvPr id="199" name="Google Shape;199;p27"/>
          <p:cNvPicPr preferRelativeResize="0"/>
          <p:nvPr/>
        </p:nvPicPr>
        <p:blipFill>
          <a:blip r:embed="rId5">
            <a:alphaModFix/>
          </a:blip>
          <a:stretch>
            <a:fillRect/>
          </a:stretch>
        </p:blipFill>
        <p:spPr>
          <a:xfrm>
            <a:off x="2619850" y="90900"/>
            <a:ext cx="1112925" cy="1269925"/>
          </a:xfrm>
          <a:prstGeom prst="rect">
            <a:avLst/>
          </a:prstGeom>
          <a:noFill/>
          <a:ln>
            <a:noFill/>
          </a:ln>
        </p:spPr>
      </p:pic>
      <p:pic>
        <p:nvPicPr>
          <p:cNvPr id="200" name="Google Shape;200;p27"/>
          <p:cNvPicPr preferRelativeResize="0"/>
          <p:nvPr/>
        </p:nvPicPr>
        <p:blipFill rotWithShape="1">
          <a:blip r:embed="rId6">
            <a:alphaModFix/>
          </a:blip>
          <a:srcRect b="-20134"/>
          <a:stretch/>
        </p:blipFill>
        <p:spPr>
          <a:xfrm>
            <a:off x="4358125" y="148050"/>
            <a:ext cx="4371524" cy="2353225"/>
          </a:xfrm>
          <a:prstGeom prst="rect">
            <a:avLst/>
          </a:prstGeom>
          <a:noFill/>
          <a:ln>
            <a:noFill/>
          </a:ln>
        </p:spPr>
      </p:pic>
      <p:pic>
        <p:nvPicPr>
          <p:cNvPr id="201" name="Google Shape;201;p27"/>
          <p:cNvPicPr preferRelativeResize="0"/>
          <p:nvPr/>
        </p:nvPicPr>
        <p:blipFill>
          <a:blip r:embed="rId7">
            <a:alphaModFix/>
          </a:blip>
          <a:stretch>
            <a:fillRect/>
          </a:stretch>
        </p:blipFill>
        <p:spPr>
          <a:xfrm>
            <a:off x="4394075" y="2501275"/>
            <a:ext cx="4335574" cy="2467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8"/>
          <p:cNvSpPr txBox="1">
            <a:spLocks noGrp="1"/>
          </p:cNvSpPr>
          <p:nvPr>
            <p:ph type="title"/>
          </p:nvPr>
        </p:nvSpPr>
        <p:spPr>
          <a:xfrm>
            <a:off x="717700" y="548250"/>
            <a:ext cx="6961800" cy="114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Data Retrieval and Pre-processing </a:t>
            </a:r>
            <a:endParaRPr/>
          </a:p>
        </p:txBody>
      </p:sp>
      <p:sp>
        <p:nvSpPr>
          <p:cNvPr id="207" name="Google Shape;207;p28"/>
          <p:cNvSpPr txBox="1">
            <a:spLocks noGrp="1"/>
          </p:cNvSpPr>
          <p:nvPr>
            <p:ph type="subTitle" idx="1"/>
          </p:nvPr>
        </p:nvSpPr>
        <p:spPr>
          <a:xfrm>
            <a:off x="717700" y="1823850"/>
            <a:ext cx="5838300" cy="957000"/>
          </a:xfrm>
          <a:prstGeom prst="rect">
            <a:avLst/>
          </a:prstGeom>
        </p:spPr>
        <p:txBody>
          <a:bodyPr spcFirstLastPara="1" wrap="square" lIns="91425" tIns="91425" rIns="91425" bIns="91425" anchor="t" anchorCtr="0">
            <a:normAutofit fontScale="85000" lnSpcReduction="20000"/>
          </a:bodyPr>
          <a:lstStyle/>
          <a:p>
            <a:pPr marL="457200" lvl="0" indent="-325755" algn="l" rtl="0">
              <a:spcBef>
                <a:spcPts val="0"/>
              </a:spcBef>
              <a:spcAft>
                <a:spcPts val="0"/>
              </a:spcAft>
              <a:buSzPct val="100000"/>
              <a:buChar char="●"/>
            </a:pPr>
            <a:r>
              <a:rPr lang="en"/>
              <a:t>Create a lay Lambda 1:</a:t>
            </a:r>
            <a:endParaRPr/>
          </a:p>
          <a:p>
            <a:pPr marL="457200" lvl="0" indent="-325755" algn="l" rtl="0">
              <a:spcBef>
                <a:spcPts val="0"/>
              </a:spcBef>
              <a:spcAft>
                <a:spcPts val="0"/>
              </a:spcAft>
              <a:buSzPct val="100000"/>
              <a:buChar char="●"/>
            </a:pPr>
            <a:r>
              <a:rPr lang="en"/>
              <a:t>er than contains “pandas and sodapy”</a:t>
            </a:r>
            <a:endParaRPr/>
          </a:p>
          <a:p>
            <a:pPr marL="457200" lvl="0" indent="-325755" algn="l" rtl="0">
              <a:spcBef>
                <a:spcPts val="0"/>
              </a:spcBef>
              <a:spcAft>
                <a:spcPts val="0"/>
              </a:spcAft>
              <a:buSzPct val="100000"/>
              <a:buChar char="●"/>
            </a:pPr>
            <a:r>
              <a:rPr lang="en"/>
              <a:t>Connected to api and stored as csv file</a:t>
            </a:r>
            <a:endParaRPr/>
          </a:p>
          <a:p>
            <a:pPr marL="457200" lvl="0" indent="-325755" algn="l" rtl="0">
              <a:spcBef>
                <a:spcPts val="0"/>
              </a:spcBef>
              <a:spcAft>
                <a:spcPts val="0"/>
              </a:spcAft>
              <a:buSzPct val="100000"/>
              <a:buChar char="●"/>
            </a:pPr>
            <a:r>
              <a:rPr lang="en"/>
              <a:t>Stored in a S3 bucket (Zone 1)</a:t>
            </a:r>
            <a:endParaRPr/>
          </a:p>
        </p:txBody>
      </p:sp>
      <p:sp>
        <p:nvSpPr>
          <p:cNvPr id="208" name="Google Shape;208;p28"/>
          <p:cNvSpPr txBox="1"/>
          <p:nvPr/>
        </p:nvSpPr>
        <p:spPr>
          <a:xfrm>
            <a:off x="916850" y="1394250"/>
            <a:ext cx="1563900" cy="42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Lambda 1:</a:t>
            </a:r>
            <a:endParaRPr>
              <a:solidFill>
                <a:schemeClr val="dk1"/>
              </a:solidFill>
              <a:latin typeface="Montserrat"/>
              <a:ea typeface="Montserrat"/>
              <a:cs typeface="Montserrat"/>
              <a:sym typeface="Montserrat"/>
            </a:endParaRPr>
          </a:p>
        </p:txBody>
      </p:sp>
      <p:pic>
        <p:nvPicPr>
          <p:cNvPr id="209" name="Google Shape;209;p28"/>
          <p:cNvPicPr preferRelativeResize="0"/>
          <p:nvPr/>
        </p:nvPicPr>
        <p:blipFill>
          <a:blip r:embed="rId3">
            <a:alphaModFix/>
          </a:blip>
          <a:stretch>
            <a:fillRect/>
          </a:stretch>
        </p:blipFill>
        <p:spPr>
          <a:xfrm>
            <a:off x="4987150" y="1394250"/>
            <a:ext cx="3998699" cy="3404200"/>
          </a:xfrm>
          <a:prstGeom prst="rect">
            <a:avLst/>
          </a:prstGeom>
          <a:noFill/>
          <a:ln>
            <a:noFill/>
          </a:ln>
        </p:spPr>
      </p:pic>
      <p:sp>
        <p:nvSpPr>
          <p:cNvPr id="210" name="Google Shape;210;p28"/>
          <p:cNvSpPr txBox="1"/>
          <p:nvPr/>
        </p:nvSpPr>
        <p:spPr>
          <a:xfrm>
            <a:off x="992150" y="3017625"/>
            <a:ext cx="1563900" cy="42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Lambda 2:</a:t>
            </a:r>
            <a:endParaRPr>
              <a:solidFill>
                <a:schemeClr val="dk1"/>
              </a:solidFill>
              <a:latin typeface="Montserrat"/>
              <a:ea typeface="Montserrat"/>
              <a:cs typeface="Montserrat"/>
              <a:sym typeface="Montserrat"/>
            </a:endParaRPr>
          </a:p>
        </p:txBody>
      </p:sp>
      <p:sp>
        <p:nvSpPr>
          <p:cNvPr id="211" name="Google Shape;211;p28"/>
          <p:cNvSpPr txBox="1">
            <a:spLocks noGrp="1"/>
          </p:cNvSpPr>
          <p:nvPr>
            <p:ph type="subTitle" idx="1"/>
          </p:nvPr>
        </p:nvSpPr>
        <p:spPr>
          <a:xfrm>
            <a:off x="762650" y="3336750"/>
            <a:ext cx="5838300" cy="1272600"/>
          </a:xfrm>
          <a:prstGeom prst="rect">
            <a:avLst/>
          </a:prstGeom>
        </p:spPr>
        <p:txBody>
          <a:bodyPr spcFirstLastPara="1" wrap="square" lIns="91425" tIns="91425" rIns="91425" bIns="91425" anchor="t" anchorCtr="0">
            <a:normAutofit fontScale="92500" lnSpcReduction="20000"/>
          </a:bodyPr>
          <a:lstStyle/>
          <a:p>
            <a:pPr marL="457200" lvl="0" indent="-334327" algn="l" rtl="0">
              <a:spcBef>
                <a:spcPts val="0"/>
              </a:spcBef>
              <a:spcAft>
                <a:spcPts val="0"/>
              </a:spcAft>
              <a:buSzPct val="100000"/>
              <a:buChar char="●"/>
            </a:pPr>
            <a:r>
              <a:rPr lang="en"/>
              <a:t>Read file through S3 bucket (Zone 1) </a:t>
            </a:r>
            <a:endParaRPr/>
          </a:p>
          <a:p>
            <a:pPr marL="457200" lvl="0" indent="-334327" algn="l" rtl="0">
              <a:spcBef>
                <a:spcPts val="0"/>
              </a:spcBef>
              <a:spcAft>
                <a:spcPts val="0"/>
              </a:spcAft>
              <a:buSzPct val="100000"/>
              <a:buChar char="●"/>
            </a:pPr>
            <a:r>
              <a:rPr lang="en"/>
              <a:t>Clean data, imputation</a:t>
            </a:r>
            <a:endParaRPr/>
          </a:p>
          <a:p>
            <a:pPr marL="457200" lvl="0" indent="-334327" algn="l" rtl="0">
              <a:spcBef>
                <a:spcPts val="0"/>
              </a:spcBef>
              <a:spcAft>
                <a:spcPts val="0"/>
              </a:spcAft>
              <a:buSzPct val="100000"/>
              <a:buChar char="●"/>
            </a:pPr>
            <a:r>
              <a:rPr lang="en"/>
              <a:t>Mapping the borough</a:t>
            </a:r>
            <a:endParaRPr/>
          </a:p>
          <a:p>
            <a:pPr marL="457200" lvl="0" indent="-334327" algn="l" rtl="0">
              <a:spcBef>
                <a:spcPts val="0"/>
              </a:spcBef>
              <a:spcAft>
                <a:spcPts val="0"/>
              </a:spcAft>
              <a:buSzPct val="100000"/>
              <a:buChar char="●"/>
            </a:pPr>
            <a:r>
              <a:rPr lang="en"/>
              <a:t>Merge data</a:t>
            </a:r>
            <a:endParaRPr/>
          </a:p>
          <a:p>
            <a:pPr marL="457200" lvl="0" indent="-334327" algn="l" rtl="0">
              <a:spcBef>
                <a:spcPts val="0"/>
              </a:spcBef>
              <a:spcAft>
                <a:spcPts val="0"/>
              </a:spcAft>
              <a:buSzPct val="100000"/>
              <a:buChar char="●"/>
            </a:pPr>
            <a:r>
              <a:rPr lang="en"/>
              <a:t>Stored in a S3 bucket (Zone 2)</a:t>
            </a:r>
            <a:endParaRPr/>
          </a:p>
        </p:txBody>
      </p:sp>
      <p:pic>
        <p:nvPicPr>
          <p:cNvPr id="212" name="Google Shape;212;p28"/>
          <p:cNvPicPr preferRelativeResize="0"/>
          <p:nvPr/>
        </p:nvPicPr>
        <p:blipFill>
          <a:blip r:embed="rId4">
            <a:alphaModFix/>
          </a:blip>
          <a:stretch>
            <a:fillRect/>
          </a:stretch>
        </p:blipFill>
        <p:spPr>
          <a:xfrm>
            <a:off x="7386375" y="107825"/>
            <a:ext cx="1085775" cy="1021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9"/>
          <p:cNvSpPr txBox="1">
            <a:spLocks noGrp="1"/>
          </p:cNvSpPr>
          <p:nvPr>
            <p:ph type="title"/>
          </p:nvPr>
        </p:nvSpPr>
        <p:spPr>
          <a:xfrm>
            <a:off x="717700" y="548250"/>
            <a:ext cx="6965100" cy="3198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4800" b="1"/>
          </a:p>
          <a:p>
            <a:pPr marL="0" lvl="0" indent="0" algn="l" rtl="0">
              <a:spcBef>
                <a:spcPts val="0"/>
              </a:spcBef>
              <a:spcAft>
                <a:spcPts val="0"/>
              </a:spcAft>
              <a:buNone/>
            </a:pPr>
            <a:endParaRPr sz="4800" b="1"/>
          </a:p>
          <a:p>
            <a:pPr marL="0" lvl="0" indent="0" algn="l" rtl="0">
              <a:spcBef>
                <a:spcPts val="0"/>
              </a:spcBef>
              <a:spcAft>
                <a:spcPts val="0"/>
              </a:spcAft>
              <a:buNone/>
            </a:pPr>
            <a:r>
              <a:rPr lang="en" sz="4800" b="1"/>
              <a:t>            ETL Process </a:t>
            </a:r>
            <a:endParaRPr sz="4800" b="1"/>
          </a:p>
        </p:txBody>
      </p:sp>
      <p:sp>
        <p:nvSpPr>
          <p:cNvPr id="218" name="Google Shape;218;p29"/>
          <p:cNvSpPr txBox="1">
            <a:spLocks noGrp="1"/>
          </p:cNvSpPr>
          <p:nvPr>
            <p:ph type="subTitle" idx="1"/>
          </p:nvPr>
        </p:nvSpPr>
        <p:spPr>
          <a:xfrm>
            <a:off x="717700" y="1823850"/>
            <a:ext cx="4246200" cy="192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0"/>
          <p:cNvSpPr txBox="1">
            <a:spLocks noGrp="1"/>
          </p:cNvSpPr>
          <p:nvPr>
            <p:ph type="title"/>
          </p:nvPr>
        </p:nvSpPr>
        <p:spPr>
          <a:xfrm>
            <a:off x="717700" y="548250"/>
            <a:ext cx="2437200" cy="374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r>
              <a:rPr lang="en" sz="3000" b="1" dirty="0"/>
              <a:t>GLUE CRAWLER</a:t>
            </a:r>
            <a:endParaRPr sz="3000" b="1" dirty="0"/>
          </a:p>
        </p:txBody>
      </p:sp>
      <p:pic>
        <p:nvPicPr>
          <p:cNvPr id="224" name="Google Shape;224;p30"/>
          <p:cNvPicPr preferRelativeResize="0"/>
          <p:nvPr/>
        </p:nvPicPr>
        <p:blipFill>
          <a:blip r:embed="rId3">
            <a:alphaModFix/>
          </a:blip>
          <a:stretch>
            <a:fillRect/>
          </a:stretch>
        </p:blipFill>
        <p:spPr>
          <a:xfrm>
            <a:off x="3930675" y="475825"/>
            <a:ext cx="5043449" cy="42616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04E4E-A14C-504E-9F98-2C5816643A7C}"/>
              </a:ext>
            </a:extLst>
          </p:cNvPr>
          <p:cNvSpPr>
            <a:spLocks noGrp="1"/>
          </p:cNvSpPr>
          <p:nvPr>
            <p:ph type="title"/>
          </p:nvPr>
        </p:nvSpPr>
        <p:spPr>
          <a:xfrm>
            <a:off x="242761" y="1683143"/>
            <a:ext cx="4470286" cy="2532807"/>
          </a:xfrm>
        </p:spPr>
        <p:txBody>
          <a:bodyPr/>
          <a:lstStyle/>
          <a:p>
            <a:br>
              <a:rPr lang="en-US" b="1" dirty="0"/>
            </a:br>
            <a:r>
              <a:rPr lang="en-US" b="1" dirty="0"/>
              <a:t>   </a:t>
            </a:r>
            <a:r>
              <a:rPr lang="en-US" sz="3200" b="1" dirty="0"/>
              <a:t>AWS ATHENA</a:t>
            </a:r>
          </a:p>
        </p:txBody>
      </p:sp>
      <p:pic>
        <p:nvPicPr>
          <p:cNvPr id="4" name="Picture 3">
            <a:extLst>
              <a:ext uri="{FF2B5EF4-FFF2-40B4-BE49-F238E27FC236}">
                <a16:creationId xmlns:a16="http://schemas.microsoft.com/office/drawing/2014/main" id="{60068C5B-FF9C-0045-AC60-79FB9168EEBD}"/>
              </a:ext>
            </a:extLst>
          </p:cNvPr>
          <p:cNvPicPr>
            <a:picLocks noChangeAspect="1"/>
          </p:cNvPicPr>
          <p:nvPr/>
        </p:nvPicPr>
        <p:blipFill>
          <a:blip r:embed="rId2"/>
          <a:stretch>
            <a:fillRect/>
          </a:stretch>
        </p:blipFill>
        <p:spPr>
          <a:xfrm>
            <a:off x="3698060" y="315589"/>
            <a:ext cx="5339392" cy="4512321"/>
          </a:xfrm>
          <a:prstGeom prst="rect">
            <a:avLst/>
          </a:prstGeom>
        </p:spPr>
      </p:pic>
    </p:spTree>
    <p:extLst>
      <p:ext uri="{BB962C8B-B14F-4D97-AF65-F5344CB8AC3E}">
        <p14:creationId xmlns:p14="http://schemas.microsoft.com/office/powerpoint/2010/main" val="366216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1"/>
          <p:cNvSpPr txBox="1">
            <a:spLocks noGrp="1"/>
          </p:cNvSpPr>
          <p:nvPr>
            <p:ph type="title"/>
          </p:nvPr>
        </p:nvSpPr>
        <p:spPr>
          <a:xfrm>
            <a:off x="717700" y="827500"/>
            <a:ext cx="3120000" cy="2575800"/>
          </a:xfrm>
          <a:prstGeom prst="rect">
            <a:avLst/>
          </a:prstGeom>
        </p:spPr>
        <p:txBody>
          <a:bodyPr spcFirstLastPara="1" wrap="square" lIns="91425" tIns="91425" rIns="91425" bIns="91425" anchor="t" anchorCtr="0">
            <a:normAutofit/>
          </a:bodyPr>
          <a:lstStyle/>
          <a:p>
            <a:pPr marL="0" lvl="0" indent="457200" algn="l" rtl="0">
              <a:spcBef>
                <a:spcPts val="0"/>
              </a:spcBef>
              <a:spcAft>
                <a:spcPts val="0"/>
              </a:spcAft>
              <a:buNone/>
            </a:pPr>
            <a:endParaRPr sz="3100" b="1" dirty="0"/>
          </a:p>
          <a:p>
            <a:pPr marL="0" lvl="0" indent="457200" algn="l" rtl="0">
              <a:spcBef>
                <a:spcPts val="0"/>
              </a:spcBef>
              <a:spcAft>
                <a:spcPts val="0"/>
              </a:spcAft>
              <a:buNone/>
            </a:pPr>
            <a:endParaRPr sz="3100" b="1" dirty="0"/>
          </a:p>
          <a:p>
            <a:pPr marL="0" lvl="0" indent="457200" algn="l" rtl="0">
              <a:spcBef>
                <a:spcPts val="0"/>
              </a:spcBef>
              <a:spcAft>
                <a:spcPts val="0"/>
              </a:spcAft>
              <a:buNone/>
            </a:pPr>
            <a:endParaRPr sz="3100" b="1" dirty="0"/>
          </a:p>
          <a:p>
            <a:pPr marL="0" lvl="0" indent="0" algn="l" rtl="0">
              <a:spcBef>
                <a:spcPts val="0"/>
              </a:spcBef>
              <a:spcAft>
                <a:spcPts val="0"/>
              </a:spcAft>
              <a:buNone/>
            </a:pPr>
            <a:r>
              <a:rPr lang="en" sz="3100" b="1" dirty="0"/>
              <a:t>GLUE JOB</a:t>
            </a:r>
            <a:endParaRPr b="1" dirty="0"/>
          </a:p>
        </p:txBody>
      </p:sp>
      <p:pic>
        <p:nvPicPr>
          <p:cNvPr id="230" name="Google Shape;230;p31"/>
          <p:cNvPicPr preferRelativeResize="0"/>
          <p:nvPr/>
        </p:nvPicPr>
        <p:blipFill>
          <a:blip r:embed="rId3">
            <a:alphaModFix/>
          </a:blip>
          <a:stretch>
            <a:fillRect/>
          </a:stretch>
        </p:blipFill>
        <p:spPr>
          <a:xfrm>
            <a:off x="3204447" y="323681"/>
            <a:ext cx="5680954" cy="450726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2"/>
          <p:cNvSpPr txBox="1">
            <a:spLocks noGrp="1"/>
          </p:cNvSpPr>
          <p:nvPr>
            <p:ph type="title"/>
          </p:nvPr>
        </p:nvSpPr>
        <p:spPr>
          <a:xfrm>
            <a:off x="155150" y="1944650"/>
            <a:ext cx="2948100" cy="1934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b="1" dirty="0"/>
          </a:p>
          <a:p>
            <a:pPr marL="0" lvl="0" indent="457200" algn="l" rtl="0">
              <a:spcBef>
                <a:spcPts val="0"/>
              </a:spcBef>
              <a:spcAft>
                <a:spcPts val="0"/>
              </a:spcAft>
              <a:buNone/>
            </a:pPr>
            <a:r>
              <a:rPr lang="en" sz="3100" b="1" dirty="0"/>
              <a:t>GLUE JOB</a:t>
            </a:r>
            <a:endParaRPr sz="3100" b="1" dirty="0"/>
          </a:p>
        </p:txBody>
      </p:sp>
      <p:pic>
        <p:nvPicPr>
          <p:cNvPr id="236" name="Google Shape;236;p32"/>
          <p:cNvPicPr preferRelativeResize="0"/>
          <p:nvPr/>
        </p:nvPicPr>
        <p:blipFill>
          <a:blip r:embed="rId3">
            <a:alphaModFix/>
          </a:blip>
          <a:stretch>
            <a:fillRect/>
          </a:stretch>
        </p:blipFill>
        <p:spPr>
          <a:xfrm>
            <a:off x="3299701" y="307497"/>
            <a:ext cx="5591050" cy="463482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3"/>
          <p:cNvSpPr txBox="1">
            <a:spLocks noGrp="1"/>
          </p:cNvSpPr>
          <p:nvPr>
            <p:ph type="title"/>
          </p:nvPr>
        </p:nvSpPr>
        <p:spPr>
          <a:xfrm>
            <a:off x="717700" y="548250"/>
            <a:ext cx="7378500" cy="3261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4800"/>
          </a:p>
          <a:p>
            <a:pPr marL="0" lvl="0" indent="0" algn="l" rtl="0">
              <a:spcBef>
                <a:spcPts val="0"/>
              </a:spcBef>
              <a:spcAft>
                <a:spcPts val="0"/>
              </a:spcAft>
              <a:buNone/>
            </a:pPr>
            <a:endParaRPr sz="4800"/>
          </a:p>
          <a:p>
            <a:pPr marL="0" lvl="0" indent="0" algn="l" rtl="0">
              <a:spcBef>
                <a:spcPts val="0"/>
              </a:spcBef>
              <a:spcAft>
                <a:spcPts val="0"/>
              </a:spcAft>
              <a:buNone/>
            </a:pPr>
            <a:r>
              <a:rPr lang="en" sz="4800"/>
              <a:t>              ANALYSIS</a:t>
            </a:r>
            <a:endParaRPr sz="48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4"/>
          <p:cNvSpPr txBox="1">
            <a:spLocks noGrp="1"/>
          </p:cNvSpPr>
          <p:nvPr>
            <p:ph type="title" idx="4294967295"/>
          </p:nvPr>
        </p:nvSpPr>
        <p:spPr>
          <a:xfrm>
            <a:off x="152400" y="1500625"/>
            <a:ext cx="3891300" cy="2435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accent1"/>
              </a:buClr>
              <a:buSzPts val="1100"/>
              <a:buFont typeface="Arial"/>
              <a:buNone/>
            </a:pPr>
            <a:endParaRPr sz="1700" b="1"/>
          </a:p>
          <a:p>
            <a:pPr marL="0" lvl="0" indent="0" algn="l" rtl="0">
              <a:spcBef>
                <a:spcPts val="0"/>
              </a:spcBef>
              <a:spcAft>
                <a:spcPts val="0"/>
              </a:spcAft>
              <a:buClr>
                <a:schemeClr val="accent1"/>
              </a:buClr>
              <a:buSzPts val="1100"/>
              <a:buFont typeface="Arial"/>
              <a:buNone/>
            </a:pPr>
            <a:endParaRPr sz="1700" b="1"/>
          </a:p>
          <a:p>
            <a:pPr marL="0" lvl="0" indent="0" algn="l" rtl="0">
              <a:spcBef>
                <a:spcPts val="0"/>
              </a:spcBef>
              <a:spcAft>
                <a:spcPts val="0"/>
              </a:spcAft>
              <a:buClr>
                <a:schemeClr val="accent1"/>
              </a:buClr>
              <a:buSzPts val="1100"/>
              <a:buFont typeface="Arial"/>
              <a:buNone/>
            </a:pPr>
            <a:r>
              <a:rPr lang="en" sz="1700" b="1"/>
              <a:t>How does the presence of high-value Certificate of Fitness (COF) types, correlate with the average sale prices of properties? </a:t>
            </a:r>
            <a:endParaRPr sz="1700" b="1"/>
          </a:p>
        </p:txBody>
      </p:sp>
      <p:pic>
        <p:nvPicPr>
          <p:cNvPr id="247" name="Google Shape;247;p34"/>
          <p:cNvPicPr preferRelativeResize="0"/>
          <p:nvPr/>
        </p:nvPicPr>
        <p:blipFill>
          <a:blip r:embed="rId3">
            <a:alphaModFix/>
          </a:blip>
          <a:stretch>
            <a:fillRect/>
          </a:stretch>
        </p:blipFill>
        <p:spPr>
          <a:xfrm>
            <a:off x="4205375" y="494225"/>
            <a:ext cx="4483950" cy="40076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5"/>
          <p:cNvSpPr txBox="1">
            <a:spLocks noGrp="1"/>
          </p:cNvSpPr>
          <p:nvPr>
            <p:ph type="title" idx="4294967295"/>
          </p:nvPr>
        </p:nvSpPr>
        <p:spPr>
          <a:xfrm>
            <a:off x="314500" y="350450"/>
            <a:ext cx="3738000" cy="3971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1600" b="1"/>
          </a:p>
          <a:p>
            <a:pPr marL="0" lvl="0" indent="0" algn="l" rtl="0">
              <a:spcBef>
                <a:spcPts val="0"/>
              </a:spcBef>
              <a:spcAft>
                <a:spcPts val="0"/>
              </a:spcAft>
              <a:buNone/>
            </a:pPr>
            <a:endParaRPr sz="1600" b="1"/>
          </a:p>
          <a:p>
            <a:pPr marL="0" lvl="0" indent="0" algn="l" rtl="0">
              <a:spcBef>
                <a:spcPts val="0"/>
              </a:spcBef>
              <a:spcAft>
                <a:spcPts val="0"/>
              </a:spcAft>
              <a:buNone/>
            </a:pPr>
            <a:endParaRPr sz="1600" b="1"/>
          </a:p>
          <a:p>
            <a:pPr marL="0" lvl="0" indent="0" algn="l" rtl="0">
              <a:spcBef>
                <a:spcPts val="0"/>
              </a:spcBef>
              <a:spcAft>
                <a:spcPts val="0"/>
              </a:spcAft>
              <a:buNone/>
            </a:pPr>
            <a:endParaRPr sz="1600" b="1"/>
          </a:p>
          <a:p>
            <a:pPr marL="0" lvl="0" indent="0" algn="l" rtl="0">
              <a:spcBef>
                <a:spcPts val="0"/>
              </a:spcBef>
              <a:spcAft>
                <a:spcPts val="0"/>
              </a:spcAft>
              <a:buNone/>
            </a:pPr>
            <a:endParaRPr sz="1600" b="1"/>
          </a:p>
          <a:p>
            <a:pPr marL="0" lvl="0" indent="0" algn="l" rtl="0">
              <a:spcBef>
                <a:spcPts val="0"/>
              </a:spcBef>
              <a:spcAft>
                <a:spcPts val="0"/>
              </a:spcAft>
              <a:buNone/>
            </a:pPr>
            <a:r>
              <a:rPr lang="en" sz="1600" b="1"/>
              <a:t>How do the average sale prices vary across different boroughs for specific Fire Safety Inspection Certificate types, and what insights can be drawn regarding the property characteristics and market trends within each borough based on these variations?</a:t>
            </a:r>
            <a:endParaRPr sz="1600" b="1"/>
          </a:p>
        </p:txBody>
      </p:sp>
      <p:pic>
        <p:nvPicPr>
          <p:cNvPr id="253" name="Google Shape;253;p35"/>
          <p:cNvPicPr preferRelativeResize="0"/>
          <p:nvPr/>
        </p:nvPicPr>
        <p:blipFill>
          <a:blip r:embed="rId3">
            <a:alphaModFix/>
          </a:blip>
          <a:stretch>
            <a:fillRect/>
          </a:stretch>
        </p:blipFill>
        <p:spPr>
          <a:xfrm>
            <a:off x="4133600" y="350450"/>
            <a:ext cx="4898451" cy="43851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9"/>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44" name="Google Shape;144;p1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45" name="Google Shape;145;p19"/>
          <p:cNvPicPr preferRelativeResize="0"/>
          <p:nvPr/>
        </p:nvPicPr>
        <p:blipFill>
          <a:blip r:embed="rId3">
            <a:alphaModFix/>
          </a:blip>
          <a:stretch>
            <a:fillRect/>
          </a:stretch>
        </p:blipFill>
        <p:spPr>
          <a:xfrm>
            <a:off x="144775" y="49363"/>
            <a:ext cx="8759076" cy="49269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6"/>
          <p:cNvSpPr txBox="1">
            <a:spLocks noGrp="1"/>
          </p:cNvSpPr>
          <p:nvPr>
            <p:ph type="title" idx="4294967295"/>
          </p:nvPr>
        </p:nvSpPr>
        <p:spPr>
          <a:xfrm>
            <a:off x="311425" y="265700"/>
            <a:ext cx="3009000" cy="4029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1400" b="1"/>
          </a:p>
          <a:p>
            <a:pPr marL="0" lvl="0" indent="0" algn="l" rtl="0">
              <a:spcBef>
                <a:spcPts val="0"/>
              </a:spcBef>
              <a:spcAft>
                <a:spcPts val="0"/>
              </a:spcAft>
              <a:buNone/>
            </a:pPr>
            <a:endParaRPr sz="1400" b="1"/>
          </a:p>
          <a:p>
            <a:pPr marL="0" lvl="0" indent="0" algn="l" rtl="0">
              <a:spcBef>
                <a:spcPts val="0"/>
              </a:spcBef>
              <a:spcAft>
                <a:spcPts val="0"/>
              </a:spcAft>
              <a:buNone/>
            </a:pPr>
            <a:endParaRPr sz="1400" b="1"/>
          </a:p>
          <a:p>
            <a:pPr marL="0" lvl="0" indent="0" algn="l" rtl="0">
              <a:spcBef>
                <a:spcPts val="0"/>
              </a:spcBef>
              <a:spcAft>
                <a:spcPts val="0"/>
              </a:spcAft>
              <a:buNone/>
            </a:pPr>
            <a:endParaRPr sz="1400" b="1"/>
          </a:p>
          <a:p>
            <a:pPr marL="0" lvl="0" indent="0" algn="l" rtl="0">
              <a:spcBef>
                <a:spcPts val="0"/>
              </a:spcBef>
              <a:spcAft>
                <a:spcPts val="0"/>
              </a:spcAft>
              <a:buNone/>
            </a:pPr>
            <a:endParaRPr sz="1400" b="1"/>
          </a:p>
          <a:p>
            <a:pPr marL="0" lvl="0" indent="0" algn="l" rtl="0">
              <a:spcBef>
                <a:spcPts val="0"/>
              </a:spcBef>
              <a:spcAft>
                <a:spcPts val="0"/>
              </a:spcAft>
              <a:buNone/>
            </a:pPr>
            <a:r>
              <a:rPr lang="en" sz="1400" b="1"/>
              <a:t>How do the count of commercial units and the sale prices of properties associated with specific Fire Safety Inspection Certificate (Cof) types in Manhattan correlate, and what implications does this relationship have for investment strategies and future commercial development in the area?</a:t>
            </a:r>
            <a:endParaRPr sz="1400" b="1"/>
          </a:p>
        </p:txBody>
      </p:sp>
      <p:pic>
        <p:nvPicPr>
          <p:cNvPr id="259" name="Google Shape;259;p36"/>
          <p:cNvPicPr preferRelativeResize="0"/>
          <p:nvPr/>
        </p:nvPicPr>
        <p:blipFill>
          <a:blip r:embed="rId3">
            <a:alphaModFix/>
          </a:blip>
          <a:stretch>
            <a:fillRect/>
          </a:stretch>
        </p:blipFill>
        <p:spPr>
          <a:xfrm>
            <a:off x="3890875" y="265700"/>
            <a:ext cx="4927326" cy="4353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7"/>
          <p:cNvSpPr txBox="1">
            <a:spLocks noGrp="1"/>
          </p:cNvSpPr>
          <p:nvPr>
            <p:ph type="title" idx="4294967295"/>
          </p:nvPr>
        </p:nvSpPr>
        <p:spPr>
          <a:xfrm>
            <a:off x="311675" y="1350050"/>
            <a:ext cx="2968200" cy="26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450" b="1"/>
              <a:t>What is the relationship between the average sale price of properties and the number of residential units associated with specific Fire Safety Inspection Certificate (Cof) types, and how can this correlation inform investment decisions and development strategies in the residential real estate market?</a:t>
            </a:r>
            <a:endParaRPr sz="1450" b="1"/>
          </a:p>
        </p:txBody>
      </p:sp>
      <p:pic>
        <p:nvPicPr>
          <p:cNvPr id="265" name="Google Shape;265;p37"/>
          <p:cNvPicPr preferRelativeResize="0"/>
          <p:nvPr/>
        </p:nvPicPr>
        <p:blipFill>
          <a:blip r:embed="rId3">
            <a:alphaModFix/>
          </a:blip>
          <a:stretch>
            <a:fillRect/>
          </a:stretch>
        </p:blipFill>
        <p:spPr>
          <a:xfrm>
            <a:off x="3570800" y="413350"/>
            <a:ext cx="5247427" cy="42502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9"/>
        <p:cNvGrpSpPr/>
        <p:nvPr/>
      </p:nvGrpSpPr>
      <p:grpSpPr>
        <a:xfrm>
          <a:off x="0" y="0"/>
          <a:ext cx="0" cy="0"/>
          <a:chOff x="0" y="0"/>
          <a:chExt cx="0" cy="0"/>
        </a:xfrm>
      </p:grpSpPr>
      <p:sp>
        <p:nvSpPr>
          <p:cNvPr id="270" name="Google Shape;270;p38"/>
          <p:cNvSpPr txBox="1">
            <a:spLocks noGrp="1"/>
          </p:cNvSpPr>
          <p:nvPr>
            <p:ph type="subTitle" idx="4294967295"/>
          </p:nvPr>
        </p:nvSpPr>
        <p:spPr>
          <a:xfrm>
            <a:off x="508450" y="145900"/>
            <a:ext cx="5444700" cy="6066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Clr>
                <a:schemeClr val="accent1"/>
              </a:buClr>
              <a:buSzPts val="688"/>
              <a:buFont typeface="Arial"/>
              <a:buNone/>
            </a:pPr>
            <a:r>
              <a:rPr lang="en" sz="2250" b="1">
                <a:solidFill>
                  <a:schemeClr val="accent5"/>
                </a:solidFill>
              </a:rPr>
              <a:t>RACI</a:t>
            </a:r>
            <a:endParaRPr sz="2250" b="1">
              <a:solidFill>
                <a:schemeClr val="accent5"/>
              </a:solidFill>
            </a:endParaRPr>
          </a:p>
          <a:p>
            <a:pPr marL="0" lvl="0" indent="0" algn="l" rtl="0">
              <a:lnSpc>
                <a:spcPct val="80000"/>
              </a:lnSpc>
              <a:spcBef>
                <a:spcPts val="1200"/>
              </a:spcBef>
              <a:spcAft>
                <a:spcPts val="1200"/>
              </a:spcAft>
              <a:buSzPts val="688"/>
              <a:buNone/>
            </a:pPr>
            <a:endParaRPr sz="2062" b="1">
              <a:solidFill>
                <a:schemeClr val="accent5"/>
              </a:solidFill>
            </a:endParaRPr>
          </a:p>
        </p:txBody>
      </p:sp>
      <p:sp>
        <p:nvSpPr>
          <p:cNvPr id="272" name="Google Shape;272;p38"/>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D7F6ED42-EDEC-6A40-8523-17EE2101E5C0}"/>
              </a:ext>
            </a:extLst>
          </p:cNvPr>
          <p:cNvPicPr>
            <a:picLocks noChangeAspect="1"/>
          </p:cNvPicPr>
          <p:nvPr/>
        </p:nvPicPr>
        <p:blipFill>
          <a:blip r:embed="rId3"/>
          <a:stretch>
            <a:fillRect/>
          </a:stretch>
        </p:blipFill>
        <p:spPr>
          <a:xfrm>
            <a:off x="137565" y="631179"/>
            <a:ext cx="8804134" cy="436642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9"/>
          <p:cNvSpPr txBox="1">
            <a:spLocks noGrp="1"/>
          </p:cNvSpPr>
          <p:nvPr>
            <p:ph type="title" idx="4294967295"/>
          </p:nvPr>
        </p:nvSpPr>
        <p:spPr>
          <a:xfrm>
            <a:off x="717700" y="853650"/>
            <a:ext cx="7708500" cy="3064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                          </a:t>
            </a:r>
            <a:endParaRPr/>
          </a:p>
          <a:p>
            <a:pPr marL="0" lvl="0" indent="0" algn="l" rtl="0">
              <a:spcBef>
                <a:spcPts val="0"/>
              </a:spcBef>
              <a:spcAft>
                <a:spcPts val="0"/>
              </a:spcAft>
              <a:buNone/>
            </a:pPr>
            <a:r>
              <a:rPr lang="en" sz="4600"/>
              <a:t>              </a:t>
            </a:r>
            <a:endParaRPr sz="4600"/>
          </a:p>
          <a:p>
            <a:pPr marL="0" lvl="0" indent="0" algn="l" rtl="0">
              <a:spcBef>
                <a:spcPts val="0"/>
              </a:spcBef>
              <a:spcAft>
                <a:spcPts val="0"/>
              </a:spcAft>
              <a:buNone/>
            </a:pPr>
            <a:r>
              <a:rPr lang="en" sz="4600"/>
              <a:t>             CONCLUSION</a:t>
            </a:r>
            <a:endParaRPr sz="4600"/>
          </a:p>
        </p:txBody>
      </p:sp>
      <p:sp>
        <p:nvSpPr>
          <p:cNvPr id="278" name="Google Shape;278;p39"/>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9"/>
        <p:cNvGrpSpPr/>
        <p:nvPr/>
      </p:nvGrpSpPr>
      <p:grpSpPr>
        <a:xfrm>
          <a:off x="0" y="0"/>
          <a:ext cx="0" cy="0"/>
          <a:chOff x="0" y="0"/>
          <a:chExt cx="0" cy="0"/>
        </a:xfrm>
      </p:grpSpPr>
      <p:sp>
        <p:nvSpPr>
          <p:cNvPr id="150" name="Google Shape;150;p20"/>
          <p:cNvSpPr/>
          <p:nvPr/>
        </p:nvSpPr>
        <p:spPr>
          <a:xfrm>
            <a:off x="5552185" y="-689880"/>
            <a:ext cx="912484" cy="747484"/>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0"/>
          <p:cNvSpPr txBox="1">
            <a:spLocks noGrp="1"/>
          </p:cNvSpPr>
          <p:nvPr>
            <p:ph type="title"/>
          </p:nvPr>
        </p:nvSpPr>
        <p:spPr>
          <a:xfrm>
            <a:off x="1203900" y="685425"/>
            <a:ext cx="6736200" cy="10242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sz="6400"/>
              <a:t>INTRODUCTION</a:t>
            </a:r>
            <a:endParaRPr sz="6400"/>
          </a:p>
        </p:txBody>
      </p:sp>
      <p:sp>
        <p:nvSpPr>
          <p:cNvPr id="152" name="Google Shape;152;p20"/>
          <p:cNvSpPr txBox="1"/>
          <p:nvPr/>
        </p:nvSpPr>
        <p:spPr>
          <a:xfrm>
            <a:off x="482825" y="1709625"/>
            <a:ext cx="8326200" cy="211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u="sng">
                <a:solidFill>
                  <a:schemeClr val="dk1"/>
                </a:solidFill>
                <a:latin typeface="Suez One"/>
                <a:ea typeface="Suez One"/>
                <a:cs typeface="Suez One"/>
                <a:sym typeface="Suez One"/>
              </a:rPr>
              <a:t>Research question: </a:t>
            </a:r>
            <a:endParaRPr sz="2100" u="sng">
              <a:solidFill>
                <a:schemeClr val="dk1"/>
              </a:solidFill>
              <a:latin typeface="Suez One"/>
              <a:ea typeface="Suez One"/>
              <a:cs typeface="Suez One"/>
              <a:sym typeface="Suez One"/>
            </a:endParaRPr>
          </a:p>
          <a:p>
            <a:pPr marL="0" lvl="0" indent="0" algn="l" rtl="0">
              <a:spcBef>
                <a:spcPts val="0"/>
              </a:spcBef>
              <a:spcAft>
                <a:spcPts val="0"/>
              </a:spcAft>
              <a:buNone/>
            </a:pPr>
            <a:endParaRPr sz="2100" u="sng">
              <a:solidFill>
                <a:schemeClr val="dk1"/>
              </a:solidFill>
              <a:latin typeface="Suez One"/>
              <a:ea typeface="Suez One"/>
              <a:cs typeface="Suez One"/>
              <a:sym typeface="Suez One"/>
            </a:endParaRPr>
          </a:p>
          <a:p>
            <a:pPr marL="0" lvl="0" indent="0" algn="l" rtl="0">
              <a:spcBef>
                <a:spcPts val="0"/>
              </a:spcBef>
              <a:spcAft>
                <a:spcPts val="0"/>
              </a:spcAft>
              <a:buNone/>
            </a:pPr>
            <a:r>
              <a:rPr lang="en" sz="2100">
                <a:solidFill>
                  <a:schemeClr val="dk1"/>
                </a:solidFill>
                <a:latin typeface="Suez One"/>
                <a:ea typeface="Suez One"/>
                <a:cs typeface="Suez One"/>
                <a:sym typeface="Suez One"/>
              </a:rPr>
              <a:t>How do fire incident history, property values, and community safety interact within New York City neighborhoods, and what insights can be gleaned to identify the safest boroughs?</a:t>
            </a:r>
            <a:endParaRPr sz="2100">
              <a:solidFill>
                <a:schemeClr val="dk1"/>
              </a:solidFill>
              <a:latin typeface="Suez One"/>
              <a:ea typeface="Suez One"/>
              <a:cs typeface="Suez One"/>
              <a:sym typeface="Suez On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1"/>
          <p:cNvSpPr txBox="1">
            <a:spLocks noGrp="1"/>
          </p:cNvSpPr>
          <p:nvPr>
            <p:ph type="title"/>
          </p:nvPr>
        </p:nvSpPr>
        <p:spPr>
          <a:xfrm>
            <a:off x="593075" y="152875"/>
            <a:ext cx="6721500" cy="1149300"/>
          </a:xfrm>
          <a:prstGeom prst="rect">
            <a:avLst/>
          </a:prstGeom>
        </p:spPr>
        <p:txBody>
          <a:bodyPr spcFirstLastPara="1" wrap="square" lIns="91425" tIns="91425" rIns="91425" bIns="91425" anchor="t" anchorCtr="0">
            <a:normAutofit/>
          </a:bodyPr>
          <a:lstStyle/>
          <a:p>
            <a:pPr marL="457200" lvl="0" indent="457200" algn="l" rtl="0">
              <a:spcBef>
                <a:spcPts val="0"/>
              </a:spcBef>
              <a:spcAft>
                <a:spcPts val="0"/>
              </a:spcAft>
              <a:buNone/>
            </a:pPr>
            <a:r>
              <a:rPr lang="en" sz="2900" b="1"/>
              <a:t>Datasets Summary</a:t>
            </a:r>
            <a:endParaRPr sz="2900" b="1"/>
          </a:p>
        </p:txBody>
      </p:sp>
      <p:sp>
        <p:nvSpPr>
          <p:cNvPr id="158" name="Google Shape;158;p21"/>
          <p:cNvSpPr txBox="1">
            <a:spLocks noGrp="1"/>
          </p:cNvSpPr>
          <p:nvPr>
            <p:ph type="subTitle" idx="1"/>
          </p:nvPr>
        </p:nvSpPr>
        <p:spPr>
          <a:xfrm>
            <a:off x="593075" y="1096275"/>
            <a:ext cx="7792800" cy="3432600"/>
          </a:xfrm>
          <a:prstGeom prst="rect">
            <a:avLst/>
          </a:prstGeom>
        </p:spPr>
        <p:txBody>
          <a:bodyPr spcFirstLastPara="1" wrap="square" lIns="91425" tIns="91425" rIns="91425" bIns="91425" anchor="t" anchorCtr="0">
            <a:normAutofit/>
          </a:bodyPr>
          <a:lstStyle/>
          <a:p>
            <a:pPr marL="457200" lvl="0" indent="-330200" algn="l" rtl="0">
              <a:lnSpc>
                <a:spcPct val="115000"/>
              </a:lnSpc>
              <a:spcBef>
                <a:spcPts val="0"/>
              </a:spcBef>
              <a:spcAft>
                <a:spcPts val="0"/>
              </a:spcAft>
              <a:buClr>
                <a:schemeClr val="dk1"/>
              </a:buClr>
              <a:buSzPts val="1600"/>
              <a:buFont typeface="Montserrat Medium"/>
              <a:buChar char="●"/>
            </a:pPr>
            <a:r>
              <a:rPr lang="en" sz="1600">
                <a:solidFill>
                  <a:schemeClr val="dk1"/>
                </a:solidFill>
                <a:latin typeface="Montserrat Medium"/>
                <a:ea typeface="Montserrat Medium"/>
                <a:cs typeface="Montserrat Medium"/>
                <a:sym typeface="Montserrat Medium"/>
              </a:rPr>
              <a:t>3 data sources:</a:t>
            </a:r>
            <a:endParaRPr sz="1600">
              <a:solidFill>
                <a:schemeClr val="dk1"/>
              </a:solidFill>
              <a:latin typeface="Montserrat Medium"/>
              <a:ea typeface="Montserrat Medium"/>
              <a:cs typeface="Montserrat Medium"/>
              <a:sym typeface="Montserrat Medium"/>
            </a:endParaRPr>
          </a:p>
          <a:p>
            <a:pPr marL="914400" lvl="1" indent="-330200" algn="l" rtl="0">
              <a:lnSpc>
                <a:spcPct val="115000"/>
              </a:lnSpc>
              <a:spcBef>
                <a:spcPts val="0"/>
              </a:spcBef>
              <a:spcAft>
                <a:spcPts val="0"/>
              </a:spcAft>
              <a:buClr>
                <a:schemeClr val="dk1"/>
              </a:buClr>
              <a:buSzPts val="1600"/>
              <a:buFont typeface="Montserrat Medium"/>
              <a:buChar char="○"/>
            </a:pPr>
            <a:r>
              <a:rPr lang="en" sz="1600">
                <a:solidFill>
                  <a:schemeClr val="dk1"/>
                </a:solidFill>
                <a:latin typeface="Montserrat Medium"/>
                <a:ea typeface="Montserrat Medium"/>
                <a:cs typeface="Montserrat Medium"/>
                <a:sym typeface="Montserrat Medium"/>
              </a:rPr>
              <a:t>Historical Certificates of Fitness -</a:t>
            </a:r>
            <a:r>
              <a:rPr lang="en" sz="1600" u="sng">
                <a:solidFill>
                  <a:schemeClr val="accent5"/>
                </a:solid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data link</a:t>
            </a:r>
            <a:endParaRPr sz="1600">
              <a:solidFill>
                <a:schemeClr val="dk1"/>
              </a:solidFill>
              <a:latin typeface="Montserrat Medium"/>
              <a:ea typeface="Montserrat Medium"/>
              <a:cs typeface="Montserrat Medium"/>
              <a:sym typeface="Montserrat Medium"/>
            </a:endParaRPr>
          </a:p>
          <a:p>
            <a:pPr marL="914400" lvl="1" indent="-330200" algn="l" rtl="0">
              <a:lnSpc>
                <a:spcPct val="115000"/>
              </a:lnSpc>
              <a:spcBef>
                <a:spcPts val="0"/>
              </a:spcBef>
              <a:spcAft>
                <a:spcPts val="0"/>
              </a:spcAft>
              <a:buClr>
                <a:schemeClr val="dk1"/>
              </a:buClr>
              <a:buSzPts val="1600"/>
              <a:buFont typeface="Montserrat Medium"/>
              <a:buChar char="○"/>
            </a:pPr>
            <a:r>
              <a:rPr lang="en" sz="1600">
                <a:solidFill>
                  <a:schemeClr val="dk1"/>
                </a:solidFill>
                <a:latin typeface="Montserrat Medium"/>
                <a:ea typeface="Montserrat Medium"/>
                <a:cs typeface="Montserrat Medium"/>
                <a:sym typeface="Montserrat Medium"/>
              </a:rPr>
              <a:t>Nyc Annualized Calendar Sales - </a:t>
            </a:r>
            <a:r>
              <a:rPr lang="en" sz="1600" u="sng">
                <a:solidFill>
                  <a:schemeClr val="accent5"/>
                </a:solid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data link</a:t>
            </a:r>
            <a:endParaRPr sz="1600">
              <a:solidFill>
                <a:schemeClr val="dk1"/>
              </a:solidFill>
              <a:latin typeface="Montserrat Medium"/>
              <a:ea typeface="Montserrat Medium"/>
              <a:cs typeface="Montserrat Medium"/>
              <a:sym typeface="Montserrat Medium"/>
            </a:endParaRPr>
          </a:p>
          <a:p>
            <a:pPr marL="914400" lvl="1" indent="-330200" algn="l" rtl="0">
              <a:lnSpc>
                <a:spcPct val="115000"/>
              </a:lnSpc>
              <a:spcBef>
                <a:spcPts val="0"/>
              </a:spcBef>
              <a:spcAft>
                <a:spcPts val="0"/>
              </a:spcAft>
              <a:buClr>
                <a:schemeClr val="dk1"/>
              </a:buClr>
              <a:buSzPts val="1600"/>
              <a:buFont typeface="Montserrat Medium"/>
              <a:buChar char="○"/>
            </a:pPr>
            <a:r>
              <a:rPr lang="en" sz="1600">
                <a:solidFill>
                  <a:schemeClr val="dk1"/>
                </a:solidFill>
                <a:latin typeface="Montserrat Medium"/>
                <a:ea typeface="Montserrat Medium"/>
                <a:cs typeface="Montserrat Medium"/>
                <a:sym typeface="Montserrat Medium"/>
              </a:rPr>
              <a:t>Fire Inspection (API)- </a:t>
            </a:r>
            <a:r>
              <a:rPr lang="en" sz="1600" u="sng">
                <a:solidFill>
                  <a:schemeClr val="accent5"/>
                </a:solid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data link</a:t>
            </a:r>
            <a:endParaRPr sz="1600">
              <a:solidFill>
                <a:schemeClr val="dk1"/>
              </a:solidFill>
              <a:latin typeface="Montserrat Medium"/>
              <a:ea typeface="Montserrat Medium"/>
              <a:cs typeface="Montserrat Medium"/>
              <a:sym typeface="Montserrat Medium"/>
            </a:endParaRPr>
          </a:p>
          <a:p>
            <a:pPr marL="457200" lvl="0" indent="0" algn="l" rtl="0">
              <a:lnSpc>
                <a:spcPct val="115000"/>
              </a:lnSpc>
              <a:spcBef>
                <a:spcPts val="0"/>
              </a:spcBef>
              <a:spcAft>
                <a:spcPts val="0"/>
              </a:spcAft>
              <a:buNone/>
            </a:pPr>
            <a:endParaRPr sz="1600">
              <a:solidFill>
                <a:schemeClr val="dk1"/>
              </a:solidFill>
              <a:latin typeface="Montserrat Medium"/>
              <a:ea typeface="Montserrat Medium"/>
              <a:cs typeface="Montserrat Medium"/>
              <a:sym typeface="Montserrat Medium"/>
            </a:endParaRPr>
          </a:p>
          <a:p>
            <a:pPr marL="457200" lvl="0" indent="-330200" algn="l" rtl="0">
              <a:lnSpc>
                <a:spcPct val="115000"/>
              </a:lnSpc>
              <a:spcBef>
                <a:spcPts val="0"/>
              </a:spcBef>
              <a:spcAft>
                <a:spcPts val="0"/>
              </a:spcAft>
              <a:buClr>
                <a:schemeClr val="dk1"/>
              </a:buClr>
              <a:buSzPts val="1600"/>
              <a:buFont typeface="Montserrat Medium"/>
              <a:buChar char="●"/>
            </a:pPr>
            <a:r>
              <a:rPr lang="en" sz="1600">
                <a:solidFill>
                  <a:schemeClr val="dk1"/>
                </a:solidFill>
                <a:latin typeface="Montserrat Medium"/>
                <a:ea typeface="Montserrat Medium"/>
                <a:cs typeface="Montserrat Medium"/>
                <a:sym typeface="Montserrat Medium"/>
              </a:rPr>
              <a:t>Operations on the datasets done:</a:t>
            </a:r>
            <a:endParaRPr sz="1600">
              <a:solidFill>
                <a:schemeClr val="dk1"/>
              </a:solidFill>
              <a:latin typeface="Montserrat Medium"/>
              <a:ea typeface="Montserrat Medium"/>
              <a:cs typeface="Montserrat Medium"/>
              <a:sym typeface="Montserrat Medium"/>
            </a:endParaRPr>
          </a:p>
          <a:p>
            <a:pPr marL="457200" lvl="0" indent="0" algn="l" rtl="0">
              <a:lnSpc>
                <a:spcPct val="115000"/>
              </a:lnSpc>
              <a:spcBef>
                <a:spcPts val="0"/>
              </a:spcBef>
              <a:spcAft>
                <a:spcPts val="0"/>
              </a:spcAft>
              <a:buNone/>
            </a:pPr>
            <a:r>
              <a:rPr lang="en" sz="1600">
                <a:solidFill>
                  <a:schemeClr val="dk1"/>
                </a:solidFill>
                <a:latin typeface="Montserrat Medium"/>
                <a:ea typeface="Montserrat Medium"/>
                <a:cs typeface="Montserrat Medium"/>
                <a:sym typeface="Montserrat Medium"/>
              </a:rPr>
              <a:t>  Merged on the 'BIN' variable (Building Identification number)</a:t>
            </a:r>
            <a:endParaRPr sz="1600">
              <a:solidFill>
                <a:schemeClr val="dk1"/>
              </a:solidFill>
              <a:latin typeface="Montserrat Medium"/>
              <a:ea typeface="Montserrat Medium"/>
              <a:cs typeface="Montserrat Medium"/>
              <a:sym typeface="Montserrat Medium"/>
            </a:endParaRPr>
          </a:p>
          <a:p>
            <a:pPr marL="914400" lvl="1" indent="-330200" algn="l" rtl="0">
              <a:lnSpc>
                <a:spcPct val="115000"/>
              </a:lnSpc>
              <a:spcBef>
                <a:spcPts val="0"/>
              </a:spcBef>
              <a:spcAft>
                <a:spcPts val="0"/>
              </a:spcAft>
              <a:buClr>
                <a:schemeClr val="dk1"/>
              </a:buClr>
              <a:buSzPts val="1600"/>
              <a:buFont typeface="Montserrat Medium"/>
              <a:buChar char="○"/>
            </a:pPr>
            <a:r>
              <a:rPr lang="en" sz="1600">
                <a:solidFill>
                  <a:schemeClr val="dk1"/>
                </a:solidFill>
                <a:latin typeface="Montserrat Medium"/>
                <a:ea typeface="Montserrat Medium"/>
                <a:cs typeface="Montserrat Medium"/>
                <a:sym typeface="Montserrat Medium"/>
              </a:rPr>
              <a:t>Data cleaning</a:t>
            </a:r>
            <a:endParaRPr sz="1600">
              <a:solidFill>
                <a:schemeClr val="dk1"/>
              </a:solidFill>
              <a:latin typeface="Montserrat Medium"/>
              <a:ea typeface="Montserrat Medium"/>
              <a:cs typeface="Montserrat Medium"/>
              <a:sym typeface="Montserrat Medium"/>
            </a:endParaRPr>
          </a:p>
          <a:p>
            <a:pPr marL="914400" lvl="1" indent="-330200" algn="l" rtl="0">
              <a:lnSpc>
                <a:spcPct val="115000"/>
              </a:lnSpc>
              <a:spcBef>
                <a:spcPts val="0"/>
              </a:spcBef>
              <a:spcAft>
                <a:spcPts val="0"/>
              </a:spcAft>
              <a:buClr>
                <a:schemeClr val="dk1"/>
              </a:buClr>
              <a:buSzPts val="1600"/>
              <a:buFont typeface="Montserrat Medium"/>
              <a:buChar char="○"/>
            </a:pPr>
            <a:r>
              <a:rPr lang="en" sz="1600">
                <a:solidFill>
                  <a:schemeClr val="dk1"/>
                </a:solidFill>
                <a:latin typeface="Montserrat Medium"/>
                <a:ea typeface="Montserrat Medium"/>
                <a:cs typeface="Montserrat Medium"/>
                <a:sym typeface="Montserrat Medium"/>
              </a:rPr>
              <a:t>Data transformation</a:t>
            </a:r>
            <a:endParaRPr sz="1600">
              <a:solidFill>
                <a:schemeClr val="dk1"/>
              </a:solidFill>
              <a:latin typeface="Montserrat Medium"/>
              <a:ea typeface="Montserrat Medium"/>
              <a:cs typeface="Montserrat Medium"/>
              <a:sym typeface="Montserrat Medium"/>
            </a:endParaRPr>
          </a:p>
          <a:p>
            <a:pPr marL="914400" lvl="1" indent="-330200" algn="l" rtl="0">
              <a:lnSpc>
                <a:spcPct val="115000"/>
              </a:lnSpc>
              <a:spcBef>
                <a:spcPts val="0"/>
              </a:spcBef>
              <a:spcAft>
                <a:spcPts val="0"/>
              </a:spcAft>
              <a:buClr>
                <a:schemeClr val="dk1"/>
              </a:buClr>
              <a:buSzPts val="1600"/>
              <a:buFont typeface="Montserrat Medium"/>
              <a:buChar char="○"/>
            </a:pPr>
            <a:r>
              <a:rPr lang="en" sz="1600">
                <a:solidFill>
                  <a:schemeClr val="dk1"/>
                </a:solidFill>
                <a:latin typeface="Montserrat Medium"/>
                <a:ea typeface="Montserrat Medium"/>
                <a:cs typeface="Montserrat Medium"/>
                <a:sym typeface="Montserrat Medium"/>
              </a:rPr>
              <a:t>Subset selection</a:t>
            </a:r>
            <a:endParaRPr sz="1600">
              <a:solidFill>
                <a:schemeClr val="dk1"/>
              </a:solidFill>
              <a:latin typeface="Montserrat Medium"/>
              <a:ea typeface="Montserrat Medium"/>
              <a:cs typeface="Montserrat Medium"/>
              <a:sym typeface="Montserrat Medium"/>
            </a:endParaRPr>
          </a:p>
          <a:p>
            <a:pPr marL="914400" lvl="0" indent="0" algn="l" rtl="0">
              <a:lnSpc>
                <a:spcPct val="115000"/>
              </a:lnSpc>
              <a:spcBef>
                <a:spcPts val="0"/>
              </a:spcBef>
              <a:spcAft>
                <a:spcPts val="0"/>
              </a:spcAft>
              <a:buNone/>
            </a:pPr>
            <a:endParaRPr sz="1600">
              <a:solidFill>
                <a:schemeClr val="dk1"/>
              </a:solidFill>
              <a:latin typeface="Montserrat Medium"/>
              <a:ea typeface="Montserrat Medium"/>
              <a:cs typeface="Montserrat Medium"/>
              <a:sym typeface="Montserrat Medium"/>
            </a:endParaRPr>
          </a:p>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22"/>
          <p:cNvPicPr preferRelativeResize="0"/>
          <p:nvPr/>
        </p:nvPicPr>
        <p:blipFill>
          <a:blip r:embed="rId3">
            <a:alphaModFix/>
          </a:blip>
          <a:stretch>
            <a:fillRect/>
          </a:stretch>
        </p:blipFill>
        <p:spPr>
          <a:xfrm>
            <a:off x="476450" y="1376875"/>
            <a:ext cx="8277225" cy="2847975"/>
          </a:xfrm>
          <a:prstGeom prst="rect">
            <a:avLst/>
          </a:prstGeom>
          <a:noFill/>
          <a:ln>
            <a:noFill/>
          </a:ln>
        </p:spPr>
      </p:pic>
      <p:sp>
        <p:nvSpPr>
          <p:cNvPr id="164" name="Google Shape;164;p22"/>
          <p:cNvSpPr txBox="1"/>
          <p:nvPr/>
        </p:nvSpPr>
        <p:spPr>
          <a:xfrm>
            <a:off x="1325650" y="343700"/>
            <a:ext cx="5773800" cy="96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chemeClr val="lt2"/>
                </a:solidFill>
                <a:highlight>
                  <a:schemeClr val="lt1"/>
                </a:highlight>
              </a:rPr>
              <a:t>                  Data Pipeline</a:t>
            </a:r>
            <a:endParaRPr sz="3000" b="1">
              <a:solidFill>
                <a:schemeClr val="lt2"/>
              </a:solidFill>
              <a:highlight>
                <a:schemeClr val="lt1"/>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3"/>
          <p:cNvSpPr txBox="1">
            <a:spLocks noGrp="1"/>
          </p:cNvSpPr>
          <p:nvPr>
            <p:ph type="title" idx="4294967295"/>
          </p:nvPr>
        </p:nvSpPr>
        <p:spPr>
          <a:xfrm>
            <a:off x="485225" y="303600"/>
            <a:ext cx="3127200" cy="4198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0" algn="l" rtl="0">
              <a:spcBef>
                <a:spcPts val="0"/>
              </a:spcBef>
              <a:spcAft>
                <a:spcPts val="0"/>
              </a:spcAft>
              <a:buNone/>
            </a:pPr>
            <a:r>
              <a:rPr lang="en" b="1"/>
              <a:t>Conceptual Model</a:t>
            </a:r>
            <a:endParaRPr b="1"/>
          </a:p>
        </p:txBody>
      </p:sp>
      <p:pic>
        <p:nvPicPr>
          <p:cNvPr id="170" name="Google Shape;170;p23"/>
          <p:cNvPicPr preferRelativeResize="0"/>
          <p:nvPr/>
        </p:nvPicPr>
        <p:blipFill>
          <a:blip r:embed="rId3">
            <a:alphaModFix/>
          </a:blip>
          <a:stretch>
            <a:fillRect/>
          </a:stretch>
        </p:blipFill>
        <p:spPr>
          <a:xfrm>
            <a:off x="3801025" y="303600"/>
            <a:ext cx="4996124" cy="4480950"/>
          </a:xfrm>
          <a:prstGeom prst="rect">
            <a:avLst/>
          </a:prstGeom>
          <a:noFill/>
          <a:ln>
            <a:noFill/>
          </a:ln>
        </p:spPr>
      </p:pic>
      <p:sp>
        <p:nvSpPr>
          <p:cNvPr id="171" name="Google Shape;171;p23"/>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4"/>
          <p:cNvSpPr txBox="1">
            <a:spLocks noGrp="1"/>
          </p:cNvSpPr>
          <p:nvPr>
            <p:ph type="title" idx="4294967295"/>
          </p:nvPr>
        </p:nvSpPr>
        <p:spPr>
          <a:xfrm>
            <a:off x="287550" y="1617450"/>
            <a:ext cx="3432600" cy="2547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r>
              <a:rPr lang="en" b="1"/>
              <a:t>Physical model</a:t>
            </a:r>
            <a:endParaRPr b="1"/>
          </a:p>
        </p:txBody>
      </p:sp>
      <p:pic>
        <p:nvPicPr>
          <p:cNvPr id="177" name="Google Shape;177;p24"/>
          <p:cNvPicPr preferRelativeResize="0"/>
          <p:nvPr/>
        </p:nvPicPr>
        <p:blipFill>
          <a:blip r:embed="rId3">
            <a:alphaModFix/>
          </a:blip>
          <a:stretch>
            <a:fillRect/>
          </a:stretch>
        </p:blipFill>
        <p:spPr>
          <a:xfrm>
            <a:off x="3908850" y="368425"/>
            <a:ext cx="5050051" cy="4559499"/>
          </a:xfrm>
          <a:prstGeom prst="rect">
            <a:avLst/>
          </a:prstGeom>
          <a:noFill/>
          <a:ln>
            <a:noFill/>
          </a:ln>
        </p:spPr>
      </p:pic>
      <p:sp>
        <p:nvSpPr>
          <p:cNvPr id="178" name="Google Shape;178;p24"/>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5"/>
          <p:cNvSpPr/>
          <p:nvPr/>
        </p:nvSpPr>
        <p:spPr>
          <a:xfrm>
            <a:off x="5930000" y="4449150"/>
            <a:ext cx="1479900" cy="229500"/>
          </a:xfrm>
          <a:prstGeom prst="ellipse">
            <a:avLst/>
          </a:pr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5"/>
          <p:cNvSpPr txBox="1">
            <a:spLocks noGrp="1"/>
          </p:cNvSpPr>
          <p:nvPr>
            <p:ph type="title" idx="4294967295"/>
          </p:nvPr>
        </p:nvSpPr>
        <p:spPr>
          <a:xfrm>
            <a:off x="251600" y="1231050"/>
            <a:ext cx="3073200" cy="2596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accent1"/>
              </a:buClr>
              <a:buSzPts val="1100"/>
              <a:buFont typeface="Arial"/>
              <a:buNone/>
            </a:pPr>
            <a:endParaRPr sz="3000" b="1"/>
          </a:p>
          <a:p>
            <a:pPr marL="0" lvl="0" indent="0" algn="l" rtl="0">
              <a:spcBef>
                <a:spcPts val="0"/>
              </a:spcBef>
              <a:spcAft>
                <a:spcPts val="0"/>
              </a:spcAft>
              <a:buClr>
                <a:schemeClr val="accent1"/>
              </a:buClr>
              <a:buSzPts val="1100"/>
              <a:buFont typeface="Arial"/>
              <a:buNone/>
            </a:pPr>
            <a:endParaRPr sz="3000" b="1"/>
          </a:p>
          <a:p>
            <a:pPr marL="0" lvl="0" indent="0" algn="l" rtl="0">
              <a:spcBef>
                <a:spcPts val="0"/>
              </a:spcBef>
              <a:spcAft>
                <a:spcPts val="0"/>
              </a:spcAft>
              <a:buClr>
                <a:schemeClr val="accent1"/>
              </a:buClr>
              <a:buSzPts val="1100"/>
              <a:buFont typeface="Arial"/>
              <a:buNone/>
            </a:pPr>
            <a:r>
              <a:rPr lang="en" sz="3000" b="1"/>
              <a:t>Planned AWS architecture </a:t>
            </a:r>
            <a:endParaRPr sz="3000" b="1"/>
          </a:p>
        </p:txBody>
      </p:sp>
      <p:pic>
        <p:nvPicPr>
          <p:cNvPr id="185" name="Google Shape;185;p25"/>
          <p:cNvPicPr preferRelativeResize="0"/>
          <p:nvPr/>
        </p:nvPicPr>
        <p:blipFill rotWithShape="1">
          <a:blip r:embed="rId3">
            <a:alphaModFix/>
          </a:blip>
          <a:srcRect b="9305"/>
          <a:stretch/>
        </p:blipFill>
        <p:spPr>
          <a:xfrm>
            <a:off x="3324800" y="332475"/>
            <a:ext cx="5697001" cy="44030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6"/>
          <p:cNvSpPr txBox="1">
            <a:spLocks noGrp="1"/>
          </p:cNvSpPr>
          <p:nvPr>
            <p:ph type="subTitle" idx="4294967295"/>
          </p:nvPr>
        </p:nvSpPr>
        <p:spPr>
          <a:xfrm>
            <a:off x="278550" y="1646438"/>
            <a:ext cx="2848500" cy="192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accent1"/>
              </a:buClr>
              <a:buSzPct val="36666"/>
              <a:buFont typeface="Arial"/>
              <a:buNone/>
            </a:pPr>
            <a:endParaRPr sz="3000" b="1">
              <a:solidFill>
                <a:schemeClr val="dk1"/>
              </a:solidFill>
            </a:endParaRPr>
          </a:p>
          <a:p>
            <a:pPr marL="0" lvl="0" indent="0" algn="l" rtl="0">
              <a:spcBef>
                <a:spcPts val="1200"/>
              </a:spcBef>
              <a:spcAft>
                <a:spcPts val="0"/>
              </a:spcAft>
              <a:buClr>
                <a:schemeClr val="accent1"/>
              </a:buClr>
              <a:buSzPct val="36666"/>
              <a:buFont typeface="Arial"/>
              <a:buNone/>
            </a:pPr>
            <a:r>
              <a:rPr lang="en" sz="3000" b="1">
                <a:solidFill>
                  <a:schemeClr val="dk1"/>
                </a:solidFill>
              </a:rPr>
              <a:t>Final AWS architecture </a:t>
            </a:r>
            <a:endParaRPr sz="3000" b="1">
              <a:solidFill>
                <a:schemeClr val="dk1"/>
              </a:solidFill>
            </a:endParaRPr>
          </a:p>
          <a:p>
            <a:pPr marL="0" lvl="0" indent="0" algn="l" rtl="0">
              <a:spcBef>
                <a:spcPts val="1200"/>
              </a:spcBef>
              <a:spcAft>
                <a:spcPts val="1200"/>
              </a:spcAft>
              <a:buNone/>
            </a:pPr>
            <a:endParaRPr/>
          </a:p>
        </p:txBody>
      </p:sp>
      <p:pic>
        <p:nvPicPr>
          <p:cNvPr id="191" name="Google Shape;191;p26"/>
          <p:cNvPicPr preferRelativeResize="0"/>
          <p:nvPr/>
        </p:nvPicPr>
        <p:blipFill>
          <a:blip r:embed="rId3">
            <a:alphaModFix/>
          </a:blip>
          <a:stretch>
            <a:fillRect/>
          </a:stretch>
        </p:blipFill>
        <p:spPr>
          <a:xfrm>
            <a:off x="3396650" y="422325"/>
            <a:ext cx="5346575" cy="4074375"/>
          </a:xfrm>
          <a:prstGeom prst="rect">
            <a:avLst/>
          </a:prstGeom>
          <a:noFill/>
          <a:ln>
            <a:noFill/>
          </a:ln>
        </p:spPr>
      </p:pic>
      <p:sp>
        <p:nvSpPr>
          <p:cNvPr id="192" name="Google Shape;192;p26"/>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400</Words>
  <Application>Microsoft Macintosh PowerPoint</Application>
  <PresentationFormat>On-screen Show (16:9)</PresentationFormat>
  <Paragraphs>91</Paragraphs>
  <Slides>23</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Roboto</vt:lpstr>
      <vt:lpstr>Suez One</vt:lpstr>
      <vt:lpstr>Arial</vt:lpstr>
      <vt:lpstr>Raleway Black</vt:lpstr>
      <vt:lpstr>Montserrat Medium</vt:lpstr>
      <vt:lpstr>Montserrat</vt:lpstr>
      <vt:lpstr>Simple Dark</vt:lpstr>
      <vt:lpstr>Real Estate Sales and Fire Safety Compliance with AWS</vt:lpstr>
      <vt:lpstr>PowerPoint Presentation</vt:lpstr>
      <vt:lpstr>INTRODUCTION</vt:lpstr>
      <vt:lpstr>Datasets Summary</vt:lpstr>
      <vt:lpstr>PowerPoint Presentation</vt:lpstr>
      <vt:lpstr>    Conceptual Model</vt:lpstr>
      <vt:lpstr>  Physical model</vt:lpstr>
      <vt:lpstr>  Planned AWS architecture </vt:lpstr>
      <vt:lpstr>PowerPoint Presentation</vt:lpstr>
      <vt:lpstr>S3 buckets</vt:lpstr>
      <vt:lpstr>Data Retrieval and Pre-processing </vt:lpstr>
      <vt:lpstr>              ETL Process </vt:lpstr>
      <vt:lpstr>   GLUE CRAWLER</vt:lpstr>
      <vt:lpstr>    AWS ATHENA</vt:lpstr>
      <vt:lpstr>   GLUE JOB</vt:lpstr>
      <vt:lpstr> GLUE JOB</vt:lpstr>
      <vt:lpstr>                ANALYSIS</vt:lpstr>
      <vt:lpstr>  How does the presence of high-value Certificate of Fitness (COF) types, correlate with the average sale prices of properties? </vt:lpstr>
      <vt:lpstr>     How do the average sale prices vary across different boroughs for specific Fire Safety Inspection Certificate types, and what insights can be drawn regarding the property characteristics and market trends within each borough based on these variations?</vt:lpstr>
      <vt:lpstr>     How do the count of commercial units and the sale prices of properties associated with specific Fire Safety Inspection Certificate (Cof) types in Manhattan correlate, and what implications does this relationship have for investment strategies and future commercial development in the area?</vt:lpstr>
      <vt:lpstr>What is the relationship between the average sale price of properties and the number of residential units associated with specific Fire Safety Inspection Certificate (Cof) types, and how can this correlation inform investment decisions and development strategies in the residential real estate market?</vt:lpstr>
      <vt:lpstr>PowerPoint Presentation</vt:lpstr>
      <vt:lpstr>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Estate Sales and Fire Safety Compliance with AWS</dc:title>
  <cp:lastModifiedBy>Microsoft Office User</cp:lastModifiedBy>
  <cp:revision>3</cp:revision>
  <dcterms:modified xsi:type="dcterms:W3CDTF">2024-05-09T22:56:09Z</dcterms:modified>
</cp:coreProperties>
</file>